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diagrams/data6.xml" ContentType="application/vnd.openxmlformats-officedocument.drawingml.diagramData+xml"/>
  <Override PartName="/ppt/diagrams/data5.xml" ContentType="application/vnd.openxmlformats-officedocument.drawingml.diagramData+xml"/>
  <Override PartName="/ppt/diagrams/data3.xml" ContentType="application/vnd.openxmlformats-officedocument.drawingml.diagramData+xml"/>
  <Override PartName="/ppt/diagrams/data2.xml" ContentType="application/vnd.openxmlformats-officedocument.drawingml.diagramData+xml"/>
  <Override PartName="/ppt/diagrams/data1.xml" ContentType="application/vnd.openxmlformats-officedocument.drawingml.diagramData+xml"/>
  <Override PartName="/ppt/diagrams/data4.xml" ContentType="application/vnd.openxmlformats-officedocument.drawingml.diagramData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layout5.xml" ContentType="application/vnd.openxmlformats-officedocument.drawingml.diagramLayout+xml"/>
  <Override PartName="/ppt/diagrams/layout2.xml" ContentType="application/vnd.openxmlformats-officedocument.drawingml.diagramLayout+xml"/>
  <Override PartName="/ppt/diagrams/drawing1.xml" ContentType="application/vnd.ms-office.drawingml.diagramDrawing+xml"/>
  <Override PartName="/ppt/diagrams/colors2.xml" ContentType="application/vnd.openxmlformats-officedocument.drawingml.diagramColors+xml"/>
  <Override PartName="/ppt/diagrams/quickStyle2.xml" ContentType="application/vnd.openxmlformats-officedocument.drawingml.diagramStyle+xml"/>
  <Override PartName="/ppt/diagrams/drawing2.xml" ContentType="application/vnd.ms-office.drawingml.diagramDrawing+xml"/>
  <Override PartName="/ppt/theme/theme2.xml" ContentType="application/vnd.openxmlformats-officedocument.theme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layout3.xml" ContentType="application/vnd.openxmlformats-officedocument.drawingml.diagramLayout+xml"/>
  <Override PartName="/ppt/diagrams/drawing5.xml" ContentType="application/vnd.ms-office.drawingml.diagramDrawing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colors6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6.xml" ContentType="application/vnd.openxmlformats-officedocument.drawingml.diagramLayout+xml"/>
  <Override PartName="/ppt/diagrams/quickStyle5.xml" ContentType="application/vnd.openxmlformats-officedocument.drawingml.diagramStyle+xml"/>
  <Override PartName="/ppt/notesMasters/notesMaster1.xml" ContentType="application/vnd.openxmlformats-officedocument.presentationml.notesMaster+xml"/>
  <Override PartName="/ppt/diagrams/colors4.xml" ContentType="application/vnd.openxmlformats-officedocument.drawingml.diagramColors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drawing3.xml" ContentType="application/vnd.ms-office.drawingml.diagramDrawing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58" r:id="rId3"/>
    <p:sldId id="259" r:id="rId4"/>
    <p:sldId id="276" r:id="rId5"/>
    <p:sldId id="282" r:id="rId6"/>
    <p:sldId id="260" r:id="rId7"/>
    <p:sldId id="262" r:id="rId8"/>
    <p:sldId id="277" r:id="rId9"/>
    <p:sldId id="278" r:id="rId10"/>
    <p:sldId id="266" r:id="rId11"/>
    <p:sldId id="268" r:id="rId12"/>
    <p:sldId id="271" r:id="rId13"/>
    <p:sldId id="280" r:id="rId14"/>
    <p:sldId id="279" r:id="rId15"/>
  </p:sldIdLst>
  <p:sldSz cx="12192000" cy="6858000"/>
  <p:notesSz cx="6888163" cy="10017125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659" autoAdjust="0"/>
    <p:restoredTop sz="94660"/>
  </p:normalViewPr>
  <p:slideViewPr>
    <p:cSldViewPr snapToGrid="0">
      <p:cViewPr varScale="1">
        <p:scale>
          <a:sx n="75" d="100"/>
          <a:sy n="75" d="100"/>
        </p:scale>
        <p:origin x="22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7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5EDE88-4A89-4B26-B30F-E70F078BBE0A}" type="doc">
      <dgm:prSet loTypeId="urn:microsoft.com/office/officeart/2005/8/layout/arrow5" loCatId="relationship" qsTypeId="urn:microsoft.com/office/officeart/2005/8/quickstyle/3d3" qsCatId="3D" csTypeId="urn:microsoft.com/office/officeart/2005/8/colors/accent2_2" csCatId="accent2" phldr="1"/>
      <dgm:spPr/>
      <dgm:t>
        <a:bodyPr/>
        <a:lstStyle/>
        <a:p>
          <a:endParaRPr lang="it-IT"/>
        </a:p>
      </dgm:t>
    </dgm:pt>
    <dgm:pt modelId="{2FDBE131-DE40-47C5-8707-2CADD6497152}">
      <dgm:prSet phldrT="[Testo]" custT="1"/>
      <dgm:spPr>
        <a:gradFill flip="none" rotWithShape="0">
          <a:gsLst>
            <a:gs pos="0">
              <a:schemeClr val="accent2">
                <a:hueOff val="0"/>
                <a:satOff val="0"/>
                <a:lumOff val="0"/>
                <a:shade val="30000"/>
                <a:satMod val="115000"/>
              </a:schemeClr>
            </a:gs>
            <a:gs pos="50000">
              <a:schemeClr val="accent2">
                <a:hueOff val="0"/>
                <a:satOff val="0"/>
                <a:lumOff val="0"/>
                <a:shade val="67500"/>
                <a:satMod val="115000"/>
              </a:schemeClr>
            </a:gs>
            <a:gs pos="100000">
              <a:schemeClr val="accent2">
                <a:hueOff val="0"/>
                <a:satOff val="0"/>
                <a:lumOff val="0"/>
                <a:shade val="100000"/>
                <a:satMod val="115000"/>
              </a:scheme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it-IT" sz="3600" dirty="0" smtClean="0"/>
            <a:t>Animali utilizzati a fini scientifici</a:t>
          </a:r>
        </a:p>
      </dgm:t>
    </dgm:pt>
    <dgm:pt modelId="{C702F542-5569-49E7-AF7E-A9F3E2B9F8B3}" type="parTrans" cxnId="{FC63EB0C-A375-4876-BB62-FF989037A1A5}">
      <dgm:prSet/>
      <dgm:spPr/>
      <dgm:t>
        <a:bodyPr/>
        <a:lstStyle/>
        <a:p>
          <a:endParaRPr lang="it-IT"/>
        </a:p>
      </dgm:t>
    </dgm:pt>
    <dgm:pt modelId="{F45E183D-9323-4901-9D8C-99C7E8BFF9D8}" type="sibTrans" cxnId="{FC63EB0C-A375-4876-BB62-FF989037A1A5}">
      <dgm:prSet/>
      <dgm:spPr/>
      <dgm:t>
        <a:bodyPr/>
        <a:lstStyle/>
        <a:p>
          <a:endParaRPr lang="it-IT"/>
        </a:p>
      </dgm:t>
    </dgm:pt>
    <dgm:pt modelId="{2471DD50-B7CC-4043-9066-5DC692F3C266}">
      <dgm:prSet phldrT="[Testo]" custT="1"/>
      <dgm:spPr>
        <a:gradFill flip="none" rotWithShape="0">
          <a:gsLst>
            <a:gs pos="0">
              <a:schemeClr val="accent2">
                <a:shade val="30000"/>
                <a:satMod val="115000"/>
              </a:schemeClr>
            </a:gs>
            <a:gs pos="50000">
              <a:schemeClr val="accent2">
                <a:shade val="67500"/>
                <a:satMod val="115000"/>
              </a:schemeClr>
            </a:gs>
            <a:gs pos="100000">
              <a:schemeClr val="accent2">
                <a:shade val="100000"/>
                <a:satMod val="115000"/>
              </a:scheme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it-IT" sz="3600" dirty="0" smtClean="0"/>
            <a:t>Persona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it-IT" sz="1800" u="sng" dirty="0" smtClean="0"/>
            <a:t>Mai strumentale </a:t>
          </a:r>
          <a:r>
            <a:rPr lang="it-IT" sz="1800" dirty="0" smtClean="0"/>
            <a:t>rispetto al fine della ricerca scientifica (Convenzione di Oviedo e Carta dei dritti fondamentali dell’Unione europea sono chiari: PRIMATO ESSERE UMAN0)**</a:t>
          </a:r>
          <a:endParaRPr lang="it-IT" sz="4000" dirty="0" smtClean="0"/>
        </a:p>
      </dgm:t>
    </dgm:pt>
    <dgm:pt modelId="{826C7C24-EACC-42C7-AA44-7638361AA957}" type="parTrans" cxnId="{30F4C47D-B4F2-43F7-9BFF-CB31677BF543}">
      <dgm:prSet/>
      <dgm:spPr/>
      <dgm:t>
        <a:bodyPr/>
        <a:lstStyle/>
        <a:p>
          <a:endParaRPr lang="it-IT"/>
        </a:p>
      </dgm:t>
    </dgm:pt>
    <dgm:pt modelId="{277621B4-B10E-4568-853D-39307050A339}" type="sibTrans" cxnId="{30F4C47D-B4F2-43F7-9BFF-CB31677BF543}">
      <dgm:prSet/>
      <dgm:spPr/>
      <dgm:t>
        <a:bodyPr/>
        <a:lstStyle/>
        <a:p>
          <a:endParaRPr lang="it-IT"/>
        </a:p>
      </dgm:t>
    </dgm:pt>
    <dgm:pt modelId="{468B838F-16C3-4893-B25F-451BD78BB954}">
      <dgm:prSet phldrT="[Testo]" custT="1"/>
      <dgm:spPr>
        <a:gradFill flip="none" rotWithShape="0">
          <a:gsLst>
            <a:gs pos="0">
              <a:schemeClr val="accent2">
                <a:hueOff val="0"/>
                <a:satOff val="0"/>
                <a:lumOff val="0"/>
                <a:shade val="30000"/>
                <a:satMod val="115000"/>
              </a:schemeClr>
            </a:gs>
            <a:gs pos="50000">
              <a:schemeClr val="accent2">
                <a:hueOff val="0"/>
                <a:satOff val="0"/>
                <a:lumOff val="0"/>
                <a:shade val="67500"/>
                <a:satMod val="115000"/>
              </a:schemeClr>
            </a:gs>
            <a:gs pos="100000">
              <a:schemeClr val="accent2">
                <a:hueOff val="0"/>
                <a:satOff val="0"/>
                <a:lumOff val="0"/>
                <a:shade val="100000"/>
                <a:satMod val="115000"/>
              </a:scheme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it-IT" sz="2000" dirty="0" smtClean="0"/>
            <a:t>Misure relative alla loro protezione - finalità esplicitata a chiare lettere dalla normativa italiana, di attuazione della direttiva UE n. 63/2010 </a:t>
          </a:r>
          <a:endParaRPr lang="it-IT" sz="2000" dirty="0"/>
        </a:p>
      </dgm:t>
    </dgm:pt>
    <dgm:pt modelId="{991ED785-6AFD-45DB-8934-2D6101195CB8}" type="parTrans" cxnId="{E6121FE4-AB01-4A46-994A-B0574A94579D}">
      <dgm:prSet/>
      <dgm:spPr/>
      <dgm:t>
        <a:bodyPr/>
        <a:lstStyle/>
        <a:p>
          <a:endParaRPr lang="it-IT"/>
        </a:p>
      </dgm:t>
    </dgm:pt>
    <dgm:pt modelId="{23EAB23E-3E40-48DF-93B0-87BAD4E2ECC5}" type="sibTrans" cxnId="{E6121FE4-AB01-4A46-994A-B0574A94579D}">
      <dgm:prSet/>
      <dgm:spPr/>
      <dgm:t>
        <a:bodyPr/>
        <a:lstStyle/>
        <a:p>
          <a:endParaRPr lang="it-IT"/>
        </a:p>
      </dgm:t>
    </dgm:pt>
    <dgm:pt modelId="{A014797F-2702-40B3-A71D-62B478B8D3CF}">
      <dgm:prSet phldrT="[Testo]" custT="1"/>
      <dgm:spPr>
        <a:gradFill flip="none" rotWithShape="0">
          <a:gsLst>
            <a:gs pos="0">
              <a:schemeClr val="accent2">
                <a:shade val="30000"/>
                <a:satMod val="115000"/>
              </a:schemeClr>
            </a:gs>
            <a:gs pos="50000">
              <a:schemeClr val="accent2">
                <a:shade val="67500"/>
                <a:satMod val="115000"/>
              </a:schemeClr>
            </a:gs>
            <a:gs pos="100000">
              <a:schemeClr val="accent2">
                <a:shade val="100000"/>
                <a:satMod val="115000"/>
              </a:scheme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pPr>
            <a:lnSpc>
              <a:spcPct val="90000"/>
            </a:lnSpc>
            <a:spcAft>
              <a:spcPct val="15000"/>
            </a:spcAft>
          </a:pPr>
          <a:r>
            <a:rPr lang="it-IT" sz="1800" dirty="0" smtClean="0"/>
            <a:t>Esaltata sempre più – pur in percorso non lineare - libera scelta individuale (casi molto noti affrontati nei tribunali: es. </a:t>
          </a:r>
          <a:r>
            <a:rPr lang="it-IT" sz="1800" dirty="0" err="1" smtClean="0"/>
            <a:t>Welby</a:t>
          </a:r>
          <a:r>
            <a:rPr lang="it-IT" sz="1800" dirty="0" smtClean="0"/>
            <a:t>, </a:t>
          </a:r>
          <a:r>
            <a:rPr lang="it-IT" sz="1800" dirty="0" err="1" smtClean="0"/>
            <a:t>Englaro</a:t>
          </a:r>
          <a:r>
            <a:rPr lang="it-IT" sz="1800" dirty="0" smtClean="0"/>
            <a:t>, fino ad Antoniani-Cappato Corte </a:t>
          </a:r>
          <a:r>
            <a:rPr lang="it-IT" sz="1800" dirty="0" err="1" smtClean="0"/>
            <a:t>cost</a:t>
          </a:r>
          <a:r>
            <a:rPr lang="it-IT" sz="1800" dirty="0" smtClean="0"/>
            <a:t>. n. 242/2019 )</a:t>
          </a:r>
        </a:p>
      </dgm:t>
    </dgm:pt>
    <dgm:pt modelId="{0682D3F4-B823-4B79-9D49-1F75862ED4BC}" type="parTrans" cxnId="{15D7FD59-B787-42FD-A70D-A0B3AAFA6F62}">
      <dgm:prSet/>
      <dgm:spPr/>
      <dgm:t>
        <a:bodyPr/>
        <a:lstStyle/>
        <a:p>
          <a:endParaRPr lang="it-IT"/>
        </a:p>
      </dgm:t>
    </dgm:pt>
    <dgm:pt modelId="{D80EBA7C-CD0B-42BD-9D33-372077EC1DD6}" type="sibTrans" cxnId="{15D7FD59-B787-42FD-A70D-A0B3AAFA6F62}">
      <dgm:prSet/>
      <dgm:spPr/>
      <dgm:t>
        <a:bodyPr/>
        <a:lstStyle/>
        <a:p>
          <a:endParaRPr lang="it-IT"/>
        </a:p>
      </dgm:t>
    </dgm:pt>
    <dgm:pt modelId="{A394BD51-9B43-41E8-86E8-A5A2426B03F4}">
      <dgm:prSet phldrT="[Testo]" custT="1"/>
      <dgm:spPr>
        <a:gradFill flip="none" rotWithShape="0">
          <a:gsLst>
            <a:gs pos="0">
              <a:schemeClr val="accent2">
                <a:hueOff val="0"/>
                <a:satOff val="0"/>
                <a:lumOff val="0"/>
                <a:shade val="30000"/>
                <a:satMod val="115000"/>
              </a:schemeClr>
            </a:gs>
            <a:gs pos="50000">
              <a:schemeClr val="accent2">
                <a:hueOff val="0"/>
                <a:satOff val="0"/>
                <a:lumOff val="0"/>
                <a:shade val="67500"/>
                <a:satMod val="115000"/>
              </a:schemeClr>
            </a:gs>
            <a:gs pos="100000">
              <a:schemeClr val="accent2">
                <a:hueOff val="0"/>
                <a:satOff val="0"/>
                <a:lumOff val="0"/>
                <a:shade val="100000"/>
                <a:satMod val="115000"/>
              </a:scheme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it-IT" sz="2000" u="sng" dirty="0" smtClean="0"/>
            <a:t>Funzione strumentale </a:t>
          </a:r>
          <a:r>
            <a:rPr lang="it-IT" sz="2000" dirty="0" smtClean="0"/>
            <a:t>a salute umana o di altri animali</a:t>
          </a:r>
        </a:p>
      </dgm:t>
    </dgm:pt>
    <dgm:pt modelId="{B663DD48-5BD0-4CA7-8AE3-7C4616EF8722}" type="parTrans" cxnId="{E06A4031-313B-4BE7-98D0-407CEB22A9A2}">
      <dgm:prSet/>
      <dgm:spPr/>
      <dgm:t>
        <a:bodyPr/>
        <a:lstStyle/>
        <a:p>
          <a:endParaRPr lang="it-IT"/>
        </a:p>
      </dgm:t>
    </dgm:pt>
    <dgm:pt modelId="{CF0C4C17-82D3-41E3-A029-779F079B4690}" type="sibTrans" cxnId="{E06A4031-313B-4BE7-98D0-407CEB22A9A2}">
      <dgm:prSet/>
      <dgm:spPr/>
      <dgm:t>
        <a:bodyPr/>
        <a:lstStyle/>
        <a:p>
          <a:endParaRPr lang="it-IT"/>
        </a:p>
      </dgm:t>
    </dgm:pt>
    <dgm:pt modelId="{7BC34052-88D1-4608-AD35-EBC400FC6831}" type="pres">
      <dgm:prSet presAssocID="{155EDE88-4A89-4B26-B30F-E70F078BBE0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7BD8EA24-EE3C-4CE0-A75B-414E79F43E65}" type="pres">
      <dgm:prSet presAssocID="{2FDBE131-DE40-47C5-8707-2CADD6497152}" presName="arrow" presStyleLbl="node1" presStyleIdx="0" presStyleCnt="2" custScaleX="109740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338F624-DD25-43A5-AC7D-E715B6CA8DA6}" type="pres">
      <dgm:prSet presAssocID="{2471DD50-B7CC-4043-9066-5DC692F3C266}" presName="arrow" presStyleLbl="node1" presStyleIdx="1" presStyleCnt="2" custScaleX="109439" custScaleY="103448" custRadScaleRad="97061" custRadScaleInc="-18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17BC4C68-0713-4F14-839F-810EED6A811F}" type="presOf" srcId="{468B838F-16C3-4893-B25F-451BD78BB954}" destId="{7BD8EA24-EE3C-4CE0-A75B-414E79F43E65}" srcOrd="0" destOrd="2" presId="urn:microsoft.com/office/officeart/2005/8/layout/arrow5"/>
    <dgm:cxn modelId="{E06A4031-313B-4BE7-98D0-407CEB22A9A2}" srcId="{2FDBE131-DE40-47C5-8707-2CADD6497152}" destId="{A394BD51-9B43-41E8-86E8-A5A2426B03F4}" srcOrd="0" destOrd="0" parTransId="{B663DD48-5BD0-4CA7-8AE3-7C4616EF8722}" sibTransId="{CF0C4C17-82D3-41E3-A029-779F079B4690}"/>
    <dgm:cxn modelId="{15D7FD59-B787-42FD-A70D-A0B3AAFA6F62}" srcId="{2471DD50-B7CC-4043-9066-5DC692F3C266}" destId="{A014797F-2702-40B3-A71D-62B478B8D3CF}" srcOrd="0" destOrd="0" parTransId="{0682D3F4-B823-4B79-9D49-1F75862ED4BC}" sibTransId="{D80EBA7C-CD0B-42BD-9D33-372077EC1DD6}"/>
    <dgm:cxn modelId="{B02A5388-BE39-43DC-A409-038E5F25D01B}" type="presOf" srcId="{2FDBE131-DE40-47C5-8707-2CADD6497152}" destId="{7BD8EA24-EE3C-4CE0-A75B-414E79F43E65}" srcOrd="0" destOrd="0" presId="urn:microsoft.com/office/officeart/2005/8/layout/arrow5"/>
    <dgm:cxn modelId="{30F4C47D-B4F2-43F7-9BFF-CB31677BF543}" srcId="{155EDE88-4A89-4B26-B30F-E70F078BBE0A}" destId="{2471DD50-B7CC-4043-9066-5DC692F3C266}" srcOrd="1" destOrd="0" parTransId="{826C7C24-EACC-42C7-AA44-7638361AA957}" sibTransId="{277621B4-B10E-4568-853D-39307050A339}"/>
    <dgm:cxn modelId="{7319CF38-6996-40A2-A0E5-98595D630FB3}" type="presOf" srcId="{2471DD50-B7CC-4043-9066-5DC692F3C266}" destId="{7338F624-DD25-43A5-AC7D-E715B6CA8DA6}" srcOrd="0" destOrd="0" presId="urn:microsoft.com/office/officeart/2005/8/layout/arrow5"/>
    <dgm:cxn modelId="{FC63EB0C-A375-4876-BB62-FF989037A1A5}" srcId="{155EDE88-4A89-4B26-B30F-E70F078BBE0A}" destId="{2FDBE131-DE40-47C5-8707-2CADD6497152}" srcOrd="0" destOrd="0" parTransId="{C702F542-5569-49E7-AF7E-A9F3E2B9F8B3}" sibTransId="{F45E183D-9323-4901-9D8C-99C7E8BFF9D8}"/>
    <dgm:cxn modelId="{E6121FE4-AB01-4A46-994A-B0574A94579D}" srcId="{2FDBE131-DE40-47C5-8707-2CADD6497152}" destId="{468B838F-16C3-4893-B25F-451BD78BB954}" srcOrd="1" destOrd="0" parTransId="{991ED785-6AFD-45DB-8934-2D6101195CB8}" sibTransId="{23EAB23E-3E40-48DF-93B0-87BAD4E2ECC5}"/>
    <dgm:cxn modelId="{C01BB8F0-C3C2-4313-81E2-61D880FFB06B}" type="presOf" srcId="{155EDE88-4A89-4B26-B30F-E70F078BBE0A}" destId="{7BC34052-88D1-4608-AD35-EBC400FC6831}" srcOrd="0" destOrd="0" presId="urn:microsoft.com/office/officeart/2005/8/layout/arrow5"/>
    <dgm:cxn modelId="{92332F69-96DF-4E2A-BE1E-1E723AECFE0E}" type="presOf" srcId="{A014797F-2702-40B3-A71D-62B478B8D3CF}" destId="{7338F624-DD25-43A5-AC7D-E715B6CA8DA6}" srcOrd="0" destOrd="1" presId="urn:microsoft.com/office/officeart/2005/8/layout/arrow5"/>
    <dgm:cxn modelId="{36CE9AAD-FECF-4E16-90FB-14D678A8B82A}" type="presOf" srcId="{A394BD51-9B43-41E8-86E8-A5A2426B03F4}" destId="{7BD8EA24-EE3C-4CE0-A75B-414E79F43E65}" srcOrd="0" destOrd="1" presId="urn:microsoft.com/office/officeart/2005/8/layout/arrow5"/>
    <dgm:cxn modelId="{E179387E-7B0C-47D1-B820-73E9B7C423C2}" type="presParOf" srcId="{7BC34052-88D1-4608-AD35-EBC400FC6831}" destId="{7BD8EA24-EE3C-4CE0-A75B-414E79F43E65}" srcOrd="0" destOrd="0" presId="urn:microsoft.com/office/officeart/2005/8/layout/arrow5"/>
    <dgm:cxn modelId="{DF876C4F-7BB0-4A0A-848A-8679759E0E81}" type="presParOf" srcId="{7BC34052-88D1-4608-AD35-EBC400FC6831}" destId="{7338F624-DD25-43A5-AC7D-E715B6CA8DA6}" srcOrd="1" destOrd="0" presId="urn:microsoft.com/office/officeart/2005/8/layout/arrow5"/>
  </dgm:cxnLst>
  <dgm:bg>
    <a:solidFill>
      <a:schemeClr val="accent2">
        <a:lumMod val="20000"/>
        <a:lumOff val="8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3153B3-F711-4340-82B7-19BB094FDCE2}" type="doc">
      <dgm:prSet loTypeId="urn:microsoft.com/office/officeart/2005/8/layout/vList2" loCatId="list" qsTypeId="urn:microsoft.com/office/officeart/2005/8/quickstyle/simple5" qsCatId="simple" csTypeId="urn:microsoft.com/office/officeart/2005/8/colors/accent3_2" csCatId="accent3" phldr="1"/>
      <dgm:spPr/>
      <dgm:t>
        <a:bodyPr/>
        <a:lstStyle/>
        <a:p>
          <a:endParaRPr lang="it-IT"/>
        </a:p>
      </dgm:t>
    </dgm:pt>
    <dgm:pt modelId="{AB3701E2-C8E2-429D-B983-2F3A3BB782EB}">
      <dgm:prSet phldrT="[Testo]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it-IT" dirty="0" smtClean="0"/>
            <a:t>Ogni </a:t>
          </a:r>
          <a:r>
            <a:rPr lang="it-IT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individuo</a:t>
          </a:r>
          <a:r>
            <a:rPr lang="it-IT" dirty="0" smtClean="0"/>
            <a:t> ha diritto alla propria integrità fisica e psichica …</a:t>
          </a:r>
          <a:endParaRPr lang="it-IT" dirty="0"/>
        </a:p>
      </dgm:t>
    </dgm:pt>
    <dgm:pt modelId="{49218828-C5E8-4BC3-9137-A16C554B6B04}" type="parTrans" cxnId="{D0FE852D-9111-4C95-BF5F-A80AE5573EAB}">
      <dgm:prSet/>
      <dgm:spPr/>
      <dgm:t>
        <a:bodyPr/>
        <a:lstStyle/>
        <a:p>
          <a:endParaRPr lang="it-IT"/>
        </a:p>
      </dgm:t>
    </dgm:pt>
    <dgm:pt modelId="{AC4E7F52-6ADE-4279-A74F-E136757BCDF7}" type="sibTrans" cxnId="{D0FE852D-9111-4C95-BF5F-A80AE5573EAB}">
      <dgm:prSet/>
      <dgm:spPr/>
      <dgm:t>
        <a:bodyPr/>
        <a:lstStyle/>
        <a:p>
          <a:endParaRPr lang="it-IT"/>
        </a:p>
      </dgm:t>
    </dgm:pt>
    <dgm:pt modelId="{E3B86226-B0BB-49E2-B92D-5DBAD39A5F68}">
      <dgm:prSet phldrT="[Testo]"/>
      <dgm:spPr>
        <a:solidFill>
          <a:srgbClr val="92D050"/>
        </a:solidFill>
        <a:effectLst>
          <a:softEdge rad="127000"/>
        </a:effectLst>
      </dgm:spPr>
      <dgm:t>
        <a:bodyPr/>
        <a:lstStyle/>
        <a:p>
          <a:r>
            <a:rPr lang="it-IT" dirty="0" smtClean="0"/>
            <a:t> … e ART. 3 </a:t>
          </a:r>
          <a:endParaRPr lang="it-IT" dirty="0"/>
        </a:p>
      </dgm:t>
    </dgm:pt>
    <dgm:pt modelId="{DDF01A46-B374-4882-B988-BC822BEE3EBC}" type="parTrans" cxnId="{87A67510-5CEA-4215-AB42-085266A0FCD7}">
      <dgm:prSet/>
      <dgm:spPr/>
      <dgm:t>
        <a:bodyPr/>
        <a:lstStyle/>
        <a:p>
          <a:endParaRPr lang="it-IT"/>
        </a:p>
      </dgm:t>
    </dgm:pt>
    <dgm:pt modelId="{C1B71F46-6E06-4B32-8CE8-D611DD5F3C8E}" type="sibTrans" cxnId="{87A67510-5CEA-4215-AB42-085266A0FCD7}">
      <dgm:prSet/>
      <dgm:spPr/>
      <dgm:t>
        <a:bodyPr/>
        <a:lstStyle/>
        <a:p>
          <a:endParaRPr lang="it-IT"/>
        </a:p>
      </dgm:t>
    </dgm:pt>
    <dgm:pt modelId="{2D450C82-CFE3-4A20-8124-95C3FFFC8D0E}">
      <dgm:prSet phldrT="[Testo]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it-IT" dirty="0" smtClean="0"/>
            <a:t>… </a:t>
          </a:r>
          <a:r>
            <a:rPr lang="it-IT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+ divieto di pratiche eugenetiche</a:t>
          </a:r>
          <a:r>
            <a:rPr lang="it-IT" dirty="0" smtClean="0"/>
            <a:t>, in particolare di quelle aventi per scopo la selezione degli esseri umani, </a:t>
          </a:r>
          <a:r>
            <a:rPr lang="it-IT" b="0" dirty="0" smtClean="0">
              <a:solidFill>
                <a:schemeClr val="tx1"/>
              </a:solidFill>
              <a:effectLst/>
            </a:rPr>
            <a:t>+ divieto </a:t>
          </a:r>
          <a:r>
            <a:rPr lang="it-IT" dirty="0" smtClean="0"/>
            <a:t>di clonazione riproduttiva degli esseri umani</a:t>
          </a:r>
          <a:endParaRPr lang="it-IT" dirty="0"/>
        </a:p>
      </dgm:t>
    </dgm:pt>
    <dgm:pt modelId="{D914F03D-47CE-4882-949B-78C7D04DCC66}" type="parTrans" cxnId="{D22CA90D-7D32-4F68-8AD5-ED02838E4663}">
      <dgm:prSet/>
      <dgm:spPr/>
      <dgm:t>
        <a:bodyPr/>
        <a:lstStyle/>
        <a:p>
          <a:endParaRPr lang="it-IT"/>
        </a:p>
      </dgm:t>
    </dgm:pt>
    <dgm:pt modelId="{C7222C8C-50A7-4175-B701-9C5B4B335873}" type="sibTrans" cxnId="{D22CA90D-7D32-4F68-8AD5-ED02838E4663}">
      <dgm:prSet/>
      <dgm:spPr/>
      <dgm:t>
        <a:bodyPr/>
        <a:lstStyle/>
        <a:p>
          <a:endParaRPr lang="it-IT"/>
        </a:p>
      </dgm:t>
    </dgm:pt>
    <dgm:pt modelId="{AF6421AC-D909-48BF-9D22-90942202B83B}">
      <dgm:prSet phldrT="[Testo]" custT="1"/>
      <dgm:spPr>
        <a:gradFill flip="none" rotWithShape="0">
          <a:gsLst>
            <a:gs pos="0">
              <a:srgbClr val="92D050">
                <a:shade val="30000"/>
                <a:satMod val="115000"/>
              </a:srgbClr>
            </a:gs>
            <a:gs pos="50000">
              <a:srgbClr val="92D050">
                <a:shade val="67500"/>
                <a:satMod val="115000"/>
              </a:srgbClr>
            </a:gs>
            <a:gs pos="100000">
              <a:srgbClr val="92D050">
                <a:shade val="100000"/>
                <a:satMod val="115000"/>
              </a:srgb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it-IT" sz="2000" dirty="0" smtClean="0">
              <a:latin typeface="+mn-lt"/>
            </a:rPr>
            <a:t>CARTA DFUE (NIZZA, 2000) </a:t>
          </a:r>
          <a:r>
            <a:rPr lang="it-IT" sz="2000" dirty="0" smtClean="0">
              <a:latin typeface="+mn-lt"/>
              <a:cs typeface="Times New Roman" panose="02020603050405020304" pitchFamily="18" charset="0"/>
            </a:rPr>
            <a:t>→ CUI NEL 2007 TRATTATO DI LISBONA HA RICONOSCIUTO PIENO VALORE GIURIDICO: </a:t>
          </a:r>
          <a:r>
            <a:rPr lang="it-IT" sz="3200" dirty="0" smtClean="0">
              <a:latin typeface="+mn-lt"/>
              <a:cs typeface="Times New Roman" panose="02020603050405020304" pitchFamily="18" charset="0"/>
            </a:rPr>
            <a:t>ART. 2…</a:t>
          </a:r>
          <a:endParaRPr lang="it-IT" sz="3200" dirty="0">
            <a:latin typeface="+mn-lt"/>
          </a:endParaRPr>
        </a:p>
      </dgm:t>
    </dgm:pt>
    <dgm:pt modelId="{5DEE78EC-4102-45A8-A2C6-E22D3053F549}" type="parTrans" cxnId="{32912F9A-E160-461B-BADB-9BD4E2F9FFA3}">
      <dgm:prSet/>
      <dgm:spPr/>
      <dgm:t>
        <a:bodyPr/>
        <a:lstStyle/>
        <a:p>
          <a:endParaRPr lang="it-IT"/>
        </a:p>
      </dgm:t>
    </dgm:pt>
    <dgm:pt modelId="{DF691556-E190-43BF-B7AC-3F830B139457}" type="sibTrans" cxnId="{32912F9A-E160-461B-BADB-9BD4E2F9FFA3}">
      <dgm:prSet/>
      <dgm:spPr/>
      <dgm:t>
        <a:bodyPr/>
        <a:lstStyle/>
        <a:p>
          <a:endParaRPr lang="it-IT"/>
        </a:p>
      </dgm:t>
    </dgm:pt>
    <dgm:pt modelId="{B115F1C2-88CD-4C99-9901-AD27CFD05003}">
      <dgm:prSet phldrT="[Testo]"/>
      <dgm:spPr/>
      <dgm:t>
        <a:bodyPr/>
        <a:lstStyle/>
        <a:p>
          <a:r>
            <a:rPr lang="it-IT" dirty="0" smtClean="0"/>
            <a:t>Ogni </a:t>
          </a:r>
          <a:r>
            <a:rPr lang="it-IT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individuo</a:t>
          </a:r>
          <a:r>
            <a:rPr lang="it-IT" dirty="0" smtClean="0"/>
            <a:t> ha diritto alla vita….</a:t>
          </a:r>
          <a:endParaRPr lang="it-IT" dirty="0"/>
        </a:p>
      </dgm:t>
    </dgm:pt>
    <dgm:pt modelId="{DD5C0992-5C2F-4575-99F1-762B4FC12C72}" type="parTrans" cxnId="{978B4120-C9C7-458A-A3F5-C3BE5A177C60}">
      <dgm:prSet/>
      <dgm:spPr/>
      <dgm:t>
        <a:bodyPr/>
        <a:lstStyle/>
        <a:p>
          <a:endParaRPr lang="it-IT"/>
        </a:p>
      </dgm:t>
    </dgm:pt>
    <dgm:pt modelId="{67D25997-94E1-4104-9E54-68A2D09F913A}" type="sibTrans" cxnId="{978B4120-C9C7-458A-A3F5-C3BE5A177C60}">
      <dgm:prSet/>
      <dgm:spPr/>
      <dgm:t>
        <a:bodyPr/>
        <a:lstStyle/>
        <a:p>
          <a:endParaRPr lang="it-IT"/>
        </a:p>
      </dgm:t>
    </dgm:pt>
    <dgm:pt modelId="{36A3B21B-464D-4E7C-BEDC-313207EEC411}">
      <dgm:prSet phldrT="[Testo]"/>
      <dgm:spPr>
        <a:gradFill flip="none" rotWithShape="0">
          <a:gsLst>
            <a:gs pos="0">
              <a:srgbClr val="00B050">
                <a:shade val="30000"/>
                <a:satMod val="115000"/>
              </a:srgbClr>
            </a:gs>
            <a:gs pos="50000">
              <a:srgbClr val="00B050">
                <a:shade val="67500"/>
                <a:satMod val="115000"/>
              </a:srgbClr>
            </a:gs>
            <a:gs pos="100000">
              <a:srgbClr val="00B050">
                <a:shade val="100000"/>
                <a:satMod val="115000"/>
              </a:srgb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it-IT" dirty="0" smtClean="0"/>
            <a:t>*STESSA PROSPETTIVA NELLA CARTA DEI DIRITTI FONDAMENTALI DELL’UNIONE EUROPEA*</a:t>
          </a:r>
          <a:endParaRPr lang="it-IT" dirty="0"/>
        </a:p>
      </dgm:t>
    </dgm:pt>
    <dgm:pt modelId="{02E32DA2-2C65-4B86-8309-2AFA319935E3}" type="sibTrans" cxnId="{D4BC8FF2-9EC3-46D3-A0B1-74B49448E521}">
      <dgm:prSet/>
      <dgm:spPr/>
      <dgm:t>
        <a:bodyPr/>
        <a:lstStyle/>
        <a:p>
          <a:endParaRPr lang="it-IT"/>
        </a:p>
      </dgm:t>
    </dgm:pt>
    <dgm:pt modelId="{2DDFFBED-DD7F-44FD-B9D5-642F0FB37B16}" type="parTrans" cxnId="{D4BC8FF2-9EC3-46D3-A0B1-74B49448E521}">
      <dgm:prSet/>
      <dgm:spPr/>
      <dgm:t>
        <a:bodyPr/>
        <a:lstStyle/>
        <a:p>
          <a:endParaRPr lang="it-IT"/>
        </a:p>
      </dgm:t>
    </dgm:pt>
    <dgm:pt modelId="{650CD9B6-CEFB-4A38-ACED-851345870AC6}" type="pres">
      <dgm:prSet presAssocID="{3A3153B3-F711-4340-82B7-19BB094FDCE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1F337213-BF1F-4E37-80AD-63F70BD668D9}" type="pres">
      <dgm:prSet presAssocID="{36A3B21B-464D-4E7C-BEDC-313207EEC411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F2FAC7F-5FDD-4E8F-9EBD-F86286EFCA05}" type="pres">
      <dgm:prSet presAssocID="{02E32DA2-2C65-4B86-8309-2AFA319935E3}" presName="spacer" presStyleCnt="0"/>
      <dgm:spPr/>
    </dgm:pt>
    <dgm:pt modelId="{481B2E46-5E6B-473A-A387-46458D952281}" type="pres">
      <dgm:prSet presAssocID="{AF6421AC-D909-48BF-9D22-90942202B83B}" presName="parentText" presStyleLbl="node1" presStyleIdx="1" presStyleCnt="3" custLinFactNeighborX="-97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1E0A053-5BAF-4D7C-9FEC-707FD9396E58}" type="pres">
      <dgm:prSet presAssocID="{AF6421AC-D909-48BF-9D22-90942202B83B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1D7A74D-3F4C-4B1B-A8E6-6A9FBEE4FCAE}" type="pres">
      <dgm:prSet presAssocID="{E3B86226-B0BB-49E2-B92D-5DBAD39A5F68}" presName="parentText" presStyleLbl="node1" presStyleIdx="2" presStyleCnt="3" custLinFactNeighborY="-2307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D562F66-04A2-467A-9616-585CF9D58992}" type="pres">
      <dgm:prSet presAssocID="{E3B86226-B0BB-49E2-B92D-5DBAD39A5F68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A4618BEF-A81E-4666-92A5-AEFA7432924D}" type="presOf" srcId="{36A3B21B-464D-4E7C-BEDC-313207EEC411}" destId="{1F337213-BF1F-4E37-80AD-63F70BD668D9}" srcOrd="0" destOrd="0" presId="urn:microsoft.com/office/officeart/2005/8/layout/vList2"/>
    <dgm:cxn modelId="{D0FE852D-9111-4C95-BF5F-A80AE5573EAB}" srcId="{E3B86226-B0BB-49E2-B92D-5DBAD39A5F68}" destId="{AB3701E2-C8E2-429D-B983-2F3A3BB782EB}" srcOrd="0" destOrd="0" parTransId="{49218828-C5E8-4BC3-9137-A16C554B6B04}" sibTransId="{AC4E7F52-6ADE-4279-A74F-E136757BCDF7}"/>
    <dgm:cxn modelId="{D22CA90D-7D32-4F68-8AD5-ED02838E4663}" srcId="{E3B86226-B0BB-49E2-B92D-5DBAD39A5F68}" destId="{2D450C82-CFE3-4A20-8124-95C3FFFC8D0E}" srcOrd="1" destOrd="0" parTransId="{D914F03D-47CE-4882-949B-78C7D04DCC66}" sibTransId="{C7222C8C-50A7-4175-B701-9C5B4B335873}"/>
    <dgm:cxn modelId="{D881D209-42DE-437F-BEBC-2F366981C910}" type="presOf" srcId="{AB3701E2-C8E2-429D-B983-2F3A3BB782EB}" destId="{3D562F66-04A2-467A-9616-585CF9D58992}" srcOrd="0" destOrd="0" presId="urn:microsoft.com/office/officeart/2005/8/layout/vList2"/>
    <dgm:cxn modelId="{1C8A8F31-C78D-4BD4-A18F-4D6FAE19435C}" type="presOf" srcId="{2D450C82-CFE3-4A20-8124-95C3FFFC8D0E}" destId="{3D562F66-04A2-467A-9616-585CF9D58992}" srcOrd="0" destOrd="1" presId="urn:microsoft.com/office/officeart/2005/8/layout/vList2"/>
    <dgm:cxn modelId="{E617DD3D-E15B-4808-8271-B208D61B301F}" type="presOf" srcId="{E3B86226-B0BB-49E2-B92D-5DBAD39A5F68}" destId="{81D7A74D-3F4C-4B1B-A8E6-6A9FBEE4FCAE}" srcOrd="0" destOrd="0" presId="urn:microsoft.com/office/officeart/2005/8/layout/vList2"/>
    <dgm:cxn modelId="{BE720D48-7EE8-4BD0-94FF-636D5783C576}" type="presOf" srcId="{AF6421AC-D909-48BF-9D22-90942202B83B}" destId="{481B2E46-5E6B-473A-A387-46458D952281}" srcOrd="0" destOrd="0" presId="urn:microsoft.com/office/officeart/2005/8/layout/vList2"/>
    <dgm:cxn modelId="{87A67510-5CEA-4215-AB42-085266A0FCD7}" srcId="{3A3153B3-F711-4340-82B7-19BB094FDCE2}" destId="{E3B86226-B0BB-49E2-B92D-5DBAD39A5F68}" srcOrd="2" destOrd="0" parTransId="{DDF01A46-B374-4882-B988-BC822BEE3EBC}" sibTransId="{C1B71F46-6E06-4B32-8CE8-D611DD5F3C8E}"/>
    <dgm:cxn modelId="{06CCA520-7E47-411C-86CE-3E1BB35CFD6A}" type="presOf" srcId="{3A3153B3-F711-4340-82B7-19BB094FDCE2}" destId="{650CD9B6-CEFB-4A38-ACED-851345870AC6}" srcOrd="0" destOrd="0" presId="urn:microsoft.com/office/officeart/2005/8/layout/vList2"/>
    <dgm:cxn modelId="{E95C5F92-728C-4656-A22F-4A2E31AF03B1}" type="presOf" srcId="{B115F1C2-88CD-4C99-9901-AD27CFD05003}" destId="{D1E0A053-5BAF-4D7C-9FEC-707FD9396E58}" srcOrd="0" destOrd="0" presId="urn:microsoft.com/office/officeart/2005/8/layout/vList2"/>
    <dgm:cxn modelId="{32912F9A-E160-461B-BADB-9BD4E2F9FFA3}" srcId="{3A3153B3-F711-4340-82B7-19BB094FDCE2}" destId="{AF6421AC-D909-48BF-9D22-90942202B83B}" srcOrd="1" destOrd="0" parTransId="{5DEE78EC-4102-45A8-A2C6-E22D3053F549}" sibTransId="{DF691556-E190-43BF-B7AC-3F830B139457}"/>
    <dgm:cxn modelId="{978B4120-C9C7-458A-A3F5-C3BE5A177C60}" srcId="{AF6421AC-D909-48BF-9D22-90942202B83B}" destId="{B115F1C2-88CD-4C99-9901-AD27CFD05003}" srcOrd="0" destOrd="0" parTransId="{DD5C0992-5C2F-4575-99F1-762B4FC12C72}" sibTransId="{67D25997-94E1-4104-9E54-68A2D09F913A}"/>
    <dgm:cxn modelId="{D4BC8FF2-9EC3-46D3-A0B1-74B49448E521}" srcId="{3A3153B3-F711-4340-82B7-19BB094FDCE2}" destId="{36A3B21B-464D-4E7C-BEDC-313207EEC411}" srcOrd="0" destOrd="0" parTransId="{2DDFFBED-DD7F-44FD-B9D5-642F0FB37B16}" sibTransId="{02E32DA2-2C65-4B86-8309-2AFA319935E3}"/>
    <dgm:cxn modelId="{A6049029-D546-414A-95BC-D6126A66C941}" type="presParOf" srcId="{650CD9B6-CEFB-4A38-ACED-851345870AC6}" destId="{1F337213-BF1F-4E37-80AD-63F70BD668D9}" srcOrd="0" destOrd="0" presId="urn:microsoft.com/office/officeart/2005/8/layout/vList2"/>
    <dgm:cxn modelId="{0AC11F60-7C89-4CC6-BEEB-62DA14DC3402}" type="presParOf" srcId="{650CD9B6-CEFB-4A38-ACED-851345870AC6}" destId="{CF2FAC7F-5FDD-4E8F-9EBD-F86286EFCA05}" srcOrd="1" destOrd="0" presId="urn:microsoft.com/office/officeart/2005/8/layout/vList2"/>
    <dgm:cxn modelId="{DCFD9022-B6DF-40B9-A5BD-A343A542BFC8}" type="presParOf" srcId="{650CD9B6-CEFB-4A38-ACED-851345870AC6}" destId="{481B2E46-5E6B-473A-A387-46458D952281}" srcOrd="2" destOrd="0" presId="urn:microsoft.com/office/officeart/2005/8/layout/vList2"/>
    <dgm:cxn modelId="{A2DB1C09-EB76-4A48-A5F4-58208971FB5F}" type="presParOf" srcId="{650CD9B6-CEFB-4A38-ACED-851345870AC6}" destId="{D1E0A053-5BAF-4D7C-9FEC-707FD9396E58}" srcOrd="3" destOrd="0" presId="urn:microsoft.com/office/officeart/2005/8/layout/vList2"/>
    <dgm:cxn modelId="{73FB65C9-355B-47F6-B2CA-F09BCBF1032B}" type="presParOf" srcId="{650CD9B6-CEFB-4A38-ACED-851345870AC6}" destId="{81D7A74D-3F4C-4B1B-A8E6-6A9FBEE4FCAE}" srcOrd="4" destOrd="0" presId="urn:microsoft.com/office/officeart/2005/8/layout/vList2"/>
    <dgm:cxn modelId="{857C60EF-39C1-42E2-8B60-36F5260D7AD4}" type="presParOf" srcId="{650CD9B6-CEFB-4A38-ACED-851345870AC6}" destId="{3D562F66-04A2-467A-9616-585CF9D58992}" srcOrd="5" destOrd="0" presId="urn:microsoft.com/office/officeart/2005/8/layout/vList2"/>
  </dgm:cxnLst>
  <dgm:bg>
    <a:solidFill>
      <a:schemeClr val="accent2">
        <a:lumMod val="20000"/>
        <a:lumOff val="8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5873DF6-73A0-4AAC-BEBB-505E7E00B5F7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7EB4514B-292D-4B10-9454-84578FCE62C6}">
      <dgm:prSet phldrT="[Testo]" custT="1"/>
      <dgm:spPr>
        <a:gradFill flip="none" rotWithShape="0">
          <a:gsLst>
            <a:gs pos="0">
              <a:srgbClr val="C00000">
                <a:shade val="30000"/>
                <a:satMod val="115000"/>
              </a:srgbClr>
            </a:gs>
            <a:gs pos="50000">
              <a:srgbClr val="C00000">
                <a:shade val="67500"/>
                <a:satMod val="115000"/>
              </a:srgbClr>
            </a:gs>
            <a:gs pos="100000">
              <a:srgbClr val="C00000">
                <a:shade val="100000"/>
                <a:satMod val="115000"/>
              </a:srgb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it-IT" sz="1800" dirty="0" smtClean="0"/>
            <a:t>Alcuni elementi di riflessione sulla normativa attualmente vigente, a partire da esperienza operativa nell’OPBA</a:t>
          </a:r>
          <a:endParaRPr lang="it-IT" sz="1800" dirty="0"/>
        </a:p>
      </dgm:t>
    </dgm:pt>
    <dgm:pt modelId="{A0E80AC6-55FA-4E34-B9B3-4063049A327D}" type="parTrans" cxnId="{DF642C24-F22F-4ED9-A2C2-1BBE5947C293}">
      <dgm:prSet/>
      <dgm:spPr/>
      <dgm:t>
        <a:bodyPr/>
        <a:lstStyle/>
        <a:p>
          <a:endParaRPr lang="it-IT"/>
        </a:p>
      </dgm:t>
    </dgm:pt>
    <dgm:pt modelId="{5DB0CBFD-46C8-4EAD-9B0A-D7266CDB91D4}" type="sibTrans" cxnId="{DF642C24-F22F-4ED9-A2C2-1BBE5947C293}">
      <dgm:prSet/>
      <dgm:spPr/>
      <dgm:t>
        <a:bodyPr/>
        <a:lstStyle/>
        <a:p>
          <a:endParaRPr lang="it-IT"/>
        </a:p>
      </dgm:t>
    </dgm:pt>
    <dgm:pt modelId="{00BCABF2-F42C-43E8-9562-E206C14E8CC6}">
      <dgm:prSet phldrT="[Testo]" custT="1"/>
      <dgm:spPr>
        <a:gradFill flip="none" rotWithShape="0">
          <a:gsLst>
            <a:gs pos="0">
              <a:srgbClr val="FFC000">
                <a:shade val="30000"/>
                <a:satMod val="115000"/>
              </a:srgbClr>
            </a:gs>
            <a:gs pos="50000">
              <a:srgbClr val="FFC000">
                <a:shade val="67500"/>
                <a:satMod val="115000"/>
              </a:srgbClr>
            </a:gs>
            <a:gs pos="100000">
              <a:srgbClr val="FFC000">
                <a:shade val="100000"/>
                <a:satMod val="115000"/>
              </a:srgb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it-IT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AUMENTATO RIGORE </a:t>
          </a:r>
          <a:r>
            <a:rPr lang="it-IT" sz="1600" dirty="0" smtClean="0"/>
            <a:t>DELLE PREVISIONI E </a:t>
          </a:r>
          <a:r>
            <a:rPr lang="it-IT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RUOLO CRUCIALE OPBA</a:t>
          </a:r>
        </a:p>
        <a:p>
          <a:r>
            <a:rPr lang="it-IT" sz="1300" dirty="0" smtClean="0"/>
            <a:t>(artt. 25-26 d.lgs. n. 26/2014)</a:t>
          </a:r>
          <a:endParaRPr lang="it-IT" sz="1300" dirty="0"/>
        </a:p>
      </dgm:t>
    </dgm:pt>
    <dgm:pt modelId="{33B2CEB9-EABC-4CF7-AE57-05FCAFEDA8C9}" type="parTrans" cxnId="{3DDDDB50-265F-448F-8474-66B57057ECC8}">
      <dgm:prSet/>
      <dgm:spPr/>
      <dgm:t>
        <a:bodyPr/>
        <a:lstStyle/>
        <a:p>
          <a:endParaRPr lang="it-IT"/>
        </a:p>
      </dgm:t>
    </dgm:pt>
    <dgm:pt modelId="{F40A89CF-41F7-4CC2-9784-6B5823BAEB1B}" type="sibTrans" cxnId="{3DDDDB50-265F-448F-8474-66B57057ECC8}">
      <dgm:prSet/>
      <dgm:spPr/>
      <dgm:t>
        <a:bodyPr/>
        <a:lstStyle/>
        <a:p>
          <a:endParaRPr lang="it-IT"/>
        </a:p>
      </dgm:t>
    </dgm:pt>
    <dgm:pt modelId="{416A6817-9D52-4B78-974B-FBBD5ADAF9C6}">
      <dgm:prSet phldrT="[Testo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it-IT" u="sng" dirty="0" smtClean="0"/>
            <a:t>Snodo cruciale </a:t>
          </a:r>
          <a:r>
            <a:rPr lang="it-IT" dirty="0" smtClean="0"/>
            <a:t>tra fase predisposizione progetti di ricerca e autorizzazione ministeriale</a:t>
          </a:r>
          <a:endParaRPr lang="it-IT" dirty="0"/>
        </a:p>
      </dgm:t>
    </dgm:pt>
    <dgm:pt modelId="{8A7810D3-AD1E-409C-9DB1-032BF1B54135}" type="parTrans" cxnId="{040084A5-FE28-4561-AB2D-2ED8080A0E0F}">
      <dgm:prSet/>
      <dgm:spPr/>
      <dgm:t>
        <a:bodyPr/>
        <a:lstStyle/>
        <a:p>
          <a:endParaRPr lang="it-IT"/>
        </a:p>
      </dgm:t>
    </dgm:pt>
    <dgm:pt modelId="{A37F9FCB-F7FE-4B54-9AF9-F0815C201125}" type="sibTrans" cxnId="{040084A5-FE28-4561-AB2D-2ED8080A0E0F}">
      <dgm:prSet/>
      <dgm:spPr/>
      <dgm:t>
        <a:bodyPr/>
        <a:lstStyle/>
        <a:p>
          <a:endParaRPr lang="it-IT"/>
        </a:p>
      </dgm:t>
    </dgm:pt>
    <dgm:pt modelId="{AF3A0691-313D-4877-8FC6-4342860EF08F}">
      <dgm:prSet phldrT="[Testo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it-IT" dirty="0" smtClean="0"/>
            <a:t>Azione ‘pedagogica’ nei confronti partecipanti al gruppo di ricerca</a:t>
          </a:r>
          <a:endParaRPr lang="it-IT" dirty="0"/>
        </a:p>
      </dgm:t>
    </dgm:pt>
    <dgm:pt modelId="{56F7AF78-5C86-4027-B8F2-958318FF2929}" type="parTrans" cxnId="{692AC6FF-DA5A-428F-B700-E9240EBDDFAD}">
      <dgm:prSet/>
      <dgm:spPr/>
      <dgm:t>
        <a:bodyPr/>
        <a:lstStyle/>
        <a:p>
          <a:endParaRPr lang="it-IT"/>
        </a:p>
      </dgm:t>
    </dgm:pt>
    <dgm:pt modelId="{1DFB6AB0-32CD-4559-A06E-176FD5606E1A}" type="sibTrans" cxnId="{692AC6FF-DA5A-428F-B700-E9240EBDDFAD}">
      <dgm:prSet/>
      <dgm:spPr/>
      <dgm:t>
        <a:bodyPr/>
        <a:lstStyle/>
        <a:p>
          <a:endParaRPr lang="it-IT"/>
        </a:p>
      </dgm:t>
    </dgm:pt>
    <dgm:pt modelId="{99D9EC90-605B-4730-A7A4-9B1928C0CDB7}">
      <dgm:prSet phldrT="[Testo]" custT="1"/>
      <dgm:spPr>
        <a:gradFill flip="none" rotWithShape="0">
          <a:gsLst>
            <a:gs pos="0">
              <a:srgbClr val="7030A0">
                <a:tint val="66000"/>
                <a:satMod val="160000"/>
              </a:srgbClr>
            </a:gs>
            <a:gs pos="50000">
              <a:srgbClr val="7030A0">
                <a:tint val="44500"/>
                <a:satMod val="160000"/>
              </a:srgbClr>
            </a:gs>
            <a:gs pos="100000">
              <a:srgbClr val="7030A0">
                <a:tint val="23500"/>
                <a:satMod val="160000"/>
              </a:srgbClr>
            </a:gs>
          </a:gsLst>
          <a:lin ang="16200000" scaled="1"/>
          <a:tileRect/>
        </a:gradFill>
      </dgm:spPr>
      <dgm:t>
        <a:bodyPr/>
        <a:lstStyle/>
        <a:p>
          <a:r>
            <a:rPr lang="it-IT" sz="2800" b="1" dirty="0" smtClean="0">
              <a:solidFill>
                <a:schemeClr val="tx1"/>
              </a:solidFill>
            </a:rPr>
            <a:t>In sintesi</a:t>
          </a:r>
          <a:endParaRPr lang="it-IT" sz="2000" b="1" dirty="0" smtClean="0">
            <a:solidFill>
              <a:schemeClr val="tx1"/>
            </a:solidFill>
          </a:endParaRPr>
        </a:p>
        <a:p>
          <a:endParaRPr lang="it-IT" sz="2000" b="1" dirty="0">
            <a:solidFill>
              <a:schemeClr val="tx1"/>
            </a:solidFill>
          </a:endParaRPr>
        </a:p>
      </dgm:t>
    </dgm:pt>
    <dgm:pt modelId="{A66A8541-10E5-4793-A0AE-40A638AFF907}" type="parTrans" cxnId="{617B8E9F-3713-447C-BE7B-A1404455FD1C}">
      <dgm:prSet/>
      <dgm:spPr/>
      <dgm:t>
        <a:bodyPr/>
        <a:lstStyle/>
        <a:p>
          <a:endParaRPr lang="it-IT"/>
        </a:p>
      </dgm:t>
    </dgm:pt>
    <dgm:pt modelId="{8C75F9CD-B1B7-4F46-A221-39F53DDED71B}" type="sibTrans" cxnId="{617B8E9F-3713-447C-BE7B-A1404455FD1C}">
      <dgm:prSet/>
      <dgm:spPr/>
      <dgm:t>
        <a:bodyPr/>
        <a:lstStyle/>
        <a:p>
          <a:endParaRPr lang="it-IT"/>
        </a:p>
      </dgm:t>
    </dgm:pt>
    <dgm:pt modelId="{82142A7A-A4D8-4DC7-A1B4-7AC9FC8198E4}">
      <dgm:prSet phldrT="[Testo]" custT="1"/>
      <dgm:spPr>
        <a:gradFill flip="none" rotWithShape="0">
          <a:gsLst>
            <a:gs pos="0">
              <a:srgbClr val="7030A0">
                <a:tint val="66000"/>
                <a:satMod val="160000"/>
              </a:srgbClr>
            </a:gs>
            <a:gs pos="50000">
              <a:srgbClr val="7030A0">
                <a:tint val="44500"/>
                <a:satMod val="160000"/>
              </a:srgbClr>
            </a:gs>
            <a:gs pos="100000">
              <a:srgbClr val="7030A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it-IT" sz="1800" b="1" dirty="0" smtClean="0">
              <a:solidFill>
                <a:schemeClr val="tx1"/>
              </a:solidFill>
            </a:rPr>
            <a:t>Normativa che ha dato spinta alle buone pratiche</a:t>
          </a:r>
          <a:endParaRPr lang="it-IT" sz="1800" b="1" dirty="0">
            <a:solidFill>
              <a:schemeClr val="tx1"/>
            </a:solidFill>
          </a:endParaRPr>
        </a:p>
      </dgm:t>
    </dgm:pt>
    <dgm:pt modelId="{F52FBB05-FF9E-47CA-8019-1F9D371578BE}" type="parTrans" cxnId="{43EBFBD6-B4C4-47DF-814B-0F4BF177914F}">
      <dgm:prSet/>
      <dgm:spPr/>
      <dgm:t>
        <a:bodyPr/>
        <a:lstStyle/>
        <a:p>
          <a:endParaRPr lang="it-IT"/>
        </a:p>
      </dgm:t>
    </dgm:pt>
    <dgm:pt modelId="{DA62C3F5-849F-4E88-A251-C58392B8A314}" type="sibTrans" cxnId="{43EBFBD6-B4C4-47DF-814B-0F4BF177914F}">
      <dgm:prSet/>
      <dgm:spPr/>
      <dgm:t>
        <a:bodyPr/>
        <a:lstStyle/>
        <a:p>
          <a:endParaRPr lang="it-IT"/>
        </a:p>
      </dgm:t>
    </dgm:pt>
    <dgm:pt modelId="{BA0D192F-243F-4A41-B979-4B224B3E7B89}">
      <dgm:prSet phldrT="[Testo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it-IT" dirty="0" smtClean="0"/>
            <a:t>Relazioni virtuose con personale che si occupa degli stabulari</a:t>
          </a:r>
          <a:endParaRPr lang="it-IT" dirty="0"/>
        </a:p>
      </dgm:t>
    </dgm:pt>
    <dgm:pt modelId="{FF0F8C07-9A09-4E80-A08F-D39BFE782152}" type="parTrans" cxnId="{58922634-D096-4CD2-BBD9-07962DC12821}">
      <dgm:prSet/>
      <dgm:spPr/>
      <dgm:t>
        <a:bodyPr/>
        <a:lstStyle/>
        <a:p>
          <a:endParaRPr lang="it-IT"/>
        </a:p>
      </dgm:t>
    </dgm:pt>
    <dgm:pt modelId="{DD8EB49E-0E1B-4440-92D0-4E9956A9ED25}" type="sibTrans" cxnId="{58922634-D096-4CD2-BBD9-07962DC12821}">
      <dgm:prSet/>
      <dgm:spPr/>
      <dgm:t>
        <a:bodyPr/>
        <a:lstStyle/>
        <a:p>
          <a:endParaRPr lang="it-IT"/>
        </a:p>
      </dgm:t>
    </dgm:pt>
    <dgm:pt modelId="{AB0CCA7B-7A57-410F-9E39-CC37BFCB09B6}">
      <dgm:prSet phldrT="[Testo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it-IT" dirty="0" smtClean="0"/>
            <a:t>Consulenza programmi di reinserimento animali </a:t>
          </a:r>
        </a:p>
        <a:p>
          <a:r>
            <a:rPr lang="it-IT" dirty="0" smtClean="0"/>
            <a:t>(la quarta R)</a:t>
          </a:r>
          <a:endParaRPr lang="it-IT" dirty="0"/>
        </a:p>
      </dgm:t>
    </dgm:pt>
    <dgm:pt modelId="{DF546BC7-1DD2-4C9A-B3C5-65DCB907433B}" type="parTrans" cxnId="{06D7973F-FABC-42EB-9C38-292D050FB013}">
      <dgm:prSet/>
      <dgm:spPr/>
      <dgm:t>
        <a:bodyPr/>
        <a:lstStyle/>
        <a:p>
          <a:endParaRPr lang="it-IT"/>
        </a:p>
      </dgm:t>
    </dgm:pt>
    <dgm:pt modelId="{64B51734-C276-4ABE-9B4C-D535EF2FD28B}" type="sibTrans" cxnId="{06D7973F-FABC-42EB-9C38-292D050FB013}">
      <dgm:prSet/>
      <dgm:spPr/>
      <dgm:t>
        <a:bodyPr/>
        <a:lstStyle/>
        <a:p>
          <a:endParaRPr lang="it-IT"/>
        </a:p>
      </dgm:t>
    </dgm:pt>
    <dgm:pt modelId="{ED80E67C-0B6C-4849-B7F3-D30309799FA7}" type="pres">
      <dgm:prSet presAssocID="{55873DF6-73A0-4AAC-BEBB-505E7E00B5F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91CFFE93-0C2A-46EF-9038-A8E9889338CA}" type="pres">
      <dgm:prSet presAssocID="{7EB4514B-292D-4B10-9454-84578FCE62C6}" presName="root1" presStyleCnt="0"/>
      <dgm:spPr/>
    </dgm:pt>
    <dgm:pt modelId="{1EEC6562-BB6F-4E13-8BC4-CB090F17C4DB}" type="pres">
      <dgm:prSet presAssocID="{7EB4514B-292D-4B10-9454-84578FCE62C6}" presName="LevelOneTextNode" presStyleLbl="node0" presStyleIdx="0" presStyleCnt="1" custScaleY="223185" custLinFactY="-18466" custLinFactNeighborX="-76423" custLinFactNeighborY="-100000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3DF9ABCD-6EF7-4762-B175-372AEC189595}" type="pres">
      <dgm:prSet presAssocID="{7EB4514B-292D-4B10-9454-84578FCE62C6}" presName="level2hierChild" presStyleCnt="0"/>
      <dgm:spPr/>
    </dgm:pt>
    <dgm:pt modelId="{18FB8A6A-30CB-48BE-8D0B-1E3E99ADE665}" type="pres">
      <dgm:prSet presAssocID="{33B2CEB9-EABC-4CF7-AE57-05FCAFEDA8C9}" presName="conn2-1" presStyleLbl="parChTrans1D2" presStyleIdx="0" presStyleCnt="2"/>
      <dgm:spPr/>
      <dgm:t>
        <a:bodyPr/>
        <a:lstStyle/>
        <a:p>
          <a:endParaRPr lang="it-IT"/>
        </a:p>
      </dgm:t>
    </dgm:pt>
    <dgm:pt modelId="{F807B6CE-72A6-47B3-B4B0-835F1250CCD5}" type="pres">
      <dgm:prSet presAssocID="{33B2CEB9-EABC-4CF7-AE57-05FCAFEDA8C9}" presName="connTx" presStyleLbl="parChTrans1D2" presStyleIdx="0" presStyleCnt="2"/>
      <dgm:spPr/>
      <dgm:t>
        <a:bodyPr/>
        <a:lstStyle/>
        <a:p>
          <a:endParaRPr lang="it-IT"/>
        </a:p>
      </dgm:t>
    </dgm:pt>
    <dgm:pt modelId="{3F43B301-91A0-4705-B9F0-A8A264CE8962}" type="pres">
      <dgm:prSet presAssocID="{00BCABF2-F42C-43E8-9562-E206C14E8CC6}" presName="root2" presStyleCnt="0"/>
      <dgm:spPr/>
    </dgm:pt>
    <dgm:pt modelId="{110ADDF1-3913-42AC-B22A-CA97B4DCDE29}" type="pres">
      <dgm:prSet presAssocID="{00BCABF2-F42C-43E8-9562-E206C14E8CC6}" presName="LevelTwoTextNode" presStyleLbl="node2" presStyleIdx="0" presStyleCnt="2" custScaleY="195871" custLinFactNeighborX="-53222" custLinFactNeighborY="-79281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616048AB-A4E0-4E2C-8A1A-52BB832655C7}" type="pres">
      <dgm:prSet presAssocID="{00BCABF2-F42C-43E8-9562-E206C14E8CC6}" presName="level3hierChild" presStyleCnt="0"/>
      <dgm:spPr/>
    </dgm:pt>
    <dgm:pt modelId="{666FEBEA-2213-478F-9FE0-A5BFE11F7F79}" type="pres">
      <dgm:prSet presAssocID="{8A7810D3-AD1E-409C-9DB1-032BF1B54135}" presName="conn2-1" presStyleLbl="parChTrans1D3" presStyleIdx="0" presStyleCnt="5"/>
      <dgm:spPr/>
      <dgm:t>
        <a:bodyPr/>
        <a:lstStyle/>
        <a:p>
          <a:endParaRPr lang="it-IT"/>
        </a:p>
      </dgm:t>
    </dgm:pt>
    <dgm:pt modelId="{1E3503E1-7DA9-4945-950E-3E894A1D9535}" type="pres">
      <dgm:prSet presAssocID="{8A7810D3-AD1E-409C-9DB1-032BF1B54135}" presName="connTx" presStyleLbl="parChTrans1D3" presStyleIdx="0" presStyleCnt="5"/>
      <dgm:spPr/>
      <dgm:t>
        <a:bodyPr/>
        <a:lstStyle/>
        <a:p>
          <a:endParaRPr lang="it-IT"/>
        </a:p>
      </dgm:t>
    </dgm:pt>
    <dgm:pt modelId="{2B1DA2F0-B210-40F6-9B8F-BF0252354A9E}" type="pres">
      <dgm:prSet presAssocID="{416A6817-9D52-4B78-974B-FBBD5ADAF9C6}" presName="root2" presStyleCnt="0"/>
      <dgm:spPr/>
    </dgm:pt>
    <dgm:pt modelId="{741CA194-EB58-4DC8-B703-2E515169BDE0}" type="pres">
      <dgm:prSet presAssocID="{416A6817-9D52-4B78-974B-FBBD5ADAF9C6}" presName="LevelTwoTextNode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8E9B01EA-5711-4B44-B1B1-6BA8DFCAB867}" type="pres">
      <dgm:prSet presAssocID="{416A6817-9D52-4B78-974B-FBBD5ADAF9C6}" presName="level3hierChild" presStyleCnt="0"/>
      <dgm:spPr/>
    </dgm:pt>
    <dgm:pt modelId="{D466F361-8DEE-4CFB-A264-A38B9BCC36A9}" type="pres">
      <dgm:prSet presAssocID="{56F7AF78-5C86-4027-B8F2-958318FF2929}" presName="conn2-1" presStyleLbl="parChTrans1D3" presStyleIdx="1" presStyleCnt="5"/>
      <dgm:spPr/>
      <dgm:t>
        <a:bodyPr/>
        <a:lstStyle/>
        <a:p>
          <a:endParaRPr lang="it-IT"/>
        </a:p>
      </dgm:t>
    </dgm:pt>
    <dgm:pt modelId="{C2AEA0A6-E6CC-4532-A2FC-E8E6E73CA92C}" type="pres">
      <dgm:prSet presAssocID="{56F7AF78-5C86-4027-B8F2-958318FF2929}" presName="connTx" presStyleLbl="parChTrans1D3" presStyleIdx="1" presStyleCnt="5"/>
      <dgm:spPr/>
      <dgm:t>
        <a:bodyPr/>
        <a:lstStyle/>
        <a:p>
          <a:endParaRPr lang="it-IT"/>
        </a:p>
      </dgm:t>
    </dgm:pt>
    <dgm:pt modelId="{925EF019-7FF9-42D0-ABD4-85D14AB4A2AA}" type="pres">
      <dgm:prSet presAssocID="{AF3A0691-313D-4877-8FC6-4342860EF08F}" presName="root2" presStyleCnt="0"/>
      <dgm:spPr/>
    </dgm:pt>
    <dgm:pt modelId="{62DBF729-AB28-4121-8C08-0EFA99F580B0}" type="pres">
      <dgm:prSet presAssocID="{AF3A0691-313D-4877-8FC6-4342860EF08F}" presName="LevelTwoTextNode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92FF95B3-5E9A-4760-ABA4-55668BBD297C}" type="pres">
      <dgm:prSet presAssocID="{AF3A0691-313D-4877-8FC6-4342860EF08F}" presName="level3hierChild" presStyleCnt="0"/>
      <dgm:spPr/>
    </dgm:pt>
    <dgm:pt modelId="{C59B8D96-798D-4674-ABD1-AEDF48F4E1E6}" type="pres">
      <dgm:prSet presAssocID="{FF0F8C07-9A09-4E80-A08F-D39BFE782152}" presName="conn2-1" presStyleLbl="parChTrans1D3" presStyleIdx="2" presStyleCnt="5"/>
      <dgm:spPr/>
      <dgm:t>
        <a:bodyPr/>
        <a:lstStyle/>
        <a:p>
          <a:endParaRPr lang="it-IT"/>
        </a:p>
      </dgm:t>
    </dgm:pt>
    <dgm:pt modelId="{D096646D-5332-4167-B6FB-808C6A565399}" type="pres">
      <dgm:prSet presAssocID="{FF0F8C07-9A09-4E80-A08F-D39BFE782152}" presName="connTx" presStyleLbl="parChTrans1D3" presStyleIdx="2" presStyleCnt="5"/>
      <dgm:spPr/>
      <dgm:t>
        <a:bodyPr/>
        <a:lstStyle/>
        <a:p>
          <a:endParaRPr lang="it-IT"/>
        </a:p>
      </dgm:t>
    </dgm:pt>
    <dgm:pt modelId="{C4B54A9E-986A-4B38-A7E3-5A5DE2B081DD}" type="pres">
      <dgm:prSet presAssocID="{BA0D192F-243F-4A41-B979-4B224B3E7B89}" presName="root2" presStyleCnt="0"/>
      <dgm:spPr/>
    </dgm:pt>
    <dgm:pt modelId="{4065F51C-0134-46DD-8CE9-0E0BB96E0464}" type="pres">
      <dgm:prSet presAssocID="{BA0D192F-243F-4A41-B979-4B224B3E7B89}" presName="LevelTwoTextNode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9DA73E12-C1B4-4E3D-9A1A-29AC495EE6CC}" type="pres">
      <dgm:prSet presAssocID="{BA0D192F-243F-4A41-B979-4B224B3E7B89}" presName="level3hierChild" presStyleCnt="0"/>
      <dgm:spPr/>
    </dgm:pt>
    <dgm:pt modelId="{92A9B7C8-FE9A-465B-BFD2-499EF1CC4F90}" type="pres">
      <dgm:prSet presAssocID="{DF546BC7-1DD2-4C9A-B3C5-65DCB907433B}" presName="conn2-1" presStyleLbl="parChTrans1D3" presStyleIdx="3" presStyleCnt="5"/>
      <dgm:spPr/>
      <dgm:t>
        <a:bodyPr/>
        <a:lstStyle/>
        <a:p>
          <a:endParaRPr lang="it-IT"/>
        </a:p>
      </dgm:t>
    </dgm:pt>
    <dgm:pt modelId="{2D0A7450-C383-4B2C-AE84-07696E457E7A}" type="pres">
      <dgm:prSet presAssocID="{DF546BC7-1DD2-4C9A-B3C5-65DCB907433B}" presName="connTx" presStyleLbl="parChTrans1D3" presStyleIdx="3" presStyleCnt="5"/>
      <dgm:spPr/>
      <dgm:t>
        <a:bodyPr/>
        <a:lstStyle/>
        <a:p>
          <a:endParaRPr lang="it-IT"/>
        </a:p>
      </dgm:t>
    </dgm:pt>
    <dgm:pt modelId="{01627161-1179-435D-8225-8FDA0E8B8D49}" type="pres">
      <dgm:prSet presAssocID="{AB0CCA7B-7A57-410F-9E39-CC37BFCB09B6}" presName="root2" presStyleCnt="0"/>
      <dgm:spPr/>
    </dgm:pt>
    <dgm:pt modelId="{0EF36E59-16B4-4881-A7B1-00A50B126A36}" type="pres">
      <dgm:prSet presAssocID="{AB0CCA7B-7A57-410F-9E39-CC37BFCB09B6}" presName="LevelTwoTextNode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DCED93D8-B991-4BF3-91A8-1A51AE048523}" type="pres">
      <dgm:prSet presAssocID="{AB0CCA7B-7A57-410F-9E39-CC37BFCB09B6}" presName="level3hierChild" presStyleCnt="0"/>
      <dgm:spPr/>
    </dgm:pt>
    <dgm:pt modelId="{D82B0C7F-2AF7-48E4-92A0-34322D907C1F}" type="pres">
      <dgm:prSet presAssocID="{A66A8541-10E5-4793-A0AE-40A638AFF907}" presName="conn2-1" presStyleLbl="parChTrans1D2" presStyleIdx="1" presStyleCnt="2"/>
      <dgm:spPr/>
      <dgm:t>
        <a:bodyPr/>
        <a:lstStyle/>
        <a:p>
          <a:endParaRPr lang="it-IT"/>
        </a:p>
      </dgm:t>
    </dgm:pt>
    <dgm:pt modelId="{2631EA8A-B730-4D40-A21D-150F724FFB61}" type="pres">
      <dgm:prSet presAssocID="{A66A8541-10E5-4793-A0AE-40A638AFF907}" presName="connTx" presStyleLbl="parChTrans1D2" presStyleIdx="1" presStyleCnt="2"/>
      <dgm:spPr/>
      <dgm:t>
        <a:bodyPr/>
        <a:lstStyle/>
        <a:p>
          <a:endParaRPr lang="it-IT"/>
        </a:p>
      </dgm:t>
    </dgm:pt>
    <dgm:pt modelId="{227A7F32-535B-4702-8A13-9FFD3F9A28AD}" type="pres">
      <dgm:prSet presAssocID="{99D9EC90-605B-4730-A7A4-9B1928C0CDB7}" presName="root2" presStyleCnt="0"/>
      <dgm:spPr/>
    </dgm:pt>
    <dgm:pt modelId="{07C320EE-36D3-43CF-8ADF-5A38350D0723}" type="pres">
      <dgm:prSet presAssocID="{99D9EC90-605B-4730-A7A4-9B1928C0CDB7}" presName="LevelTwoTextNode" presStyleLbl="node2" presStyleIdx="1" presStyleCnt="2" custScaleY="250452" custLinFactNeighborX="-58901" custLinFactNeighborY="-77515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AEE5C53F-2852-402B-9647-36DA46A0FB9A}" type="pres">
      <dgm:prSet presAssocID="{99D9EC90-605B-4730-A7A4-9B1928C0CDB7}" presName="level3hierChild" presStyleCnt="0"/>
      <dgm:spPr/>
    </dgm:pt>
    <dgm:pt modelId="{9E9B4987-9374-4CFF-947F-DA3C7D610143}" type="pres">
      <dgm:prSet presAssocID="{F52FBB05-FF9E-47CA-8019-1F9D371578BE}" presName="conn2-1" presStyleLbl="parChTrans1D3" presStyleIdx="4" presStyleCnt="5"/>
      <dgm:spPr/>
      <dgm:t>
        <a:bodyPr/>
        <a:lstStyle/>
        <a:p>
          <a:endParaRPr lang="it-IT"/>
        </a:p>
      </dgm:t>
    </dgm:pt>
    <dgm:pt modelId="{53E0721F-D77E-416B-B72B-BCA4DAE7B3C2}" type="pres">
      <dgm:prSet presAssocID="{F52FBB05-FF9E-47CA-8019-1F9D371578BE}" presName="connTx" presStyleLbl="parChTrans1D3" presStyleIdx="4" presStyleCnt="5"/>
      <dgm:spPr/>
      <dgm:t>
        <a:bodyPr/>
        <a:lstStyle/>
        <a:p>
          <a:endParaRPr lang="it-IT"/>
        </a:p>
      </dgm:t>
    </dgm:pt>
    <dgm:pt modelId="{D63952EE-58C3-4758-A7A6-B16EF203F38A}" type="pres">
      <dgm:prSet presAssocID="{82142A7A-A4D8-4DC7-A1B4-7AC9FC8198E4}" presName="root2" presStyleCnt="0"/>
      <dgm:spPr/>
    </dgm:pt>
    <dgm:pt modelId="{292B67B5-3C45-4794-B190-602E34052477}" type="pres">
      <dgm:prSet presAssocID="{82142A7A-A4D8-4DC7-A1B4-7AC9FC8198E4}" presName="LevelTwoTextNode" presStyleLbl="node3" presStyleIdx="4" presStyleCnt="5" custScaleX="143129" custScaleY="127206" custLinFactX="-12553" custLinFactNeighborX="-100000" custLinFactNeighborY="-22203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7C7DC435-6233-41AF-9F80-2BF4500137BF}" type="pres">
      <dgm:prSet presAssocID="{82142A7A-A4D8-4DC7-A1B4-7AC9FC8198E4}" presName="level3hierChild" presStyleCnt="0"/>
      <dgm:spPr/>
    </dgm:pt>
  </dgm:ptLst>
  <dgm:cxnLst>
    <dgm:cxn modelId="{040084A5-FE28-4561-AB2D-2ED8080A0E0F}" srcId="{00BCABF2-F42C-43E8-9562-E206C14E8CC6}" destId="{416A6817-9D52-4B78-974B-FBBD5ADAF9C6}" srcOrd="0" destOrd="0" parTransId="{8A7810D3-AD1E-409C-9DB1-032BF1B54135}" sibTransId="{A37F9FCB-F7FE-4B54-9AF9-F0815C201125}"/>
    <dgm:cxn modelId="{7C6DD102-3E82-4641-8759-F8C383B337FB}" type="presOf" srcId="{FF0F8C07-9A09-4E80-A08F-D39BFE782152}" destId="{C59B8D96-798D-4674-ABD1-AEDF48F4E1E6}" srcOrd="0" destOrd="0" presId="urn:microsoft.com/office/officeart/2005/8/layout/hierarchy2"/>
    <dgm:cxn modelId="{06F82898-621C-4AC7-BD36-037D0ABE7CB3}" type="presOf" srcId="{8A7810D3-AD1E-409C-9DB1-032BF1B54135}" destId="{1E3503E1-7DA9-4945-950E-3E894A1D9535}" srcOrd="1" destOrd="0" presId="urn:microsoft.com/office/officeart/2005/8/layout/hierarchy2"/>
    <dgm:cxn modelId="{964D7435-255A-4CD0-A6DA-4C0713BED4F3}" type="presOf" srcId="{FF0F8C07-9A09-4E80-A08F-D39BFE782152}" destId="{D096646D-5332-4167-B6FB-808C6A565399}" srcOrd="1" destOrd="0" presId="urn:microsoft.com/office/officeart/2005/8/layout/hierarchy2"/>
    <dgm:cxn modelId="{F3B1E87C-A2D0-4C95-B8E1-830812BA09A0}" type="presOf" srcId="{7EB4514B-292D-4B10-9454-84578FCE62C6}" destId="{1EEC6562-BB6F-4E13-8BC4-CB090F17C4DB}" srcOrd="0" destOrd="0" presId="urn:microsoft.com/office/officeart/2005/8/layout/hierarchy2"/>
    <dgm:cxn modelId="{8AD3622D-417A-4BC9-A14B-6EF3077B103D}" type="presOf" srcId="{DF546BC7-1DD2-4C9A-B3C5-65DCB907433B}" destId="{2D0A7450-C383-4B2C-AE84-07696E457E7A}" srcOrd="1" destOrd="0" presId="urn:microsoft.com/office/officeart/2005/8/layout/hierarchy2"/>
    <dgm:cxn modelId="{7FCA8B85-53EC-41FF-A6DE-AFF7A387A58D}" type="presOf" srcId="{F52FBB05-FF9E-47CA-8019-1F9D371578BE}" destId="{9E9B4987-9374-4CFF-947F-DA3C7D610143}" srcOrd="0" destOrd="0" presId="urn:microsoft.com/office/officeart/2005/8/layout/hierarchy2"/>
    <dgm:cxn modelId="{3DDDDB50-265F-448F-8474-66B57057ECC8}" srcId="{7EB4514B-292D-4B10-9454-84578FCE62C6}" destId="{00BCABF2-F42C-43E8-9562-E206C14E8CC6}" srcOrd="0" destOrd="0" parTransId="{33B2CEB9-EABC-4CF7-AE57-05FCAFEDA8C9}" sibTransId="{F40A89CF-41F7-4CC2-9784-6B5823BAEB1B}"/>
    <dgm:cxn modelId="{43EBFBD6-B4C4-47DF-814B-0F4BF177914F}" srcId="{99D9EC90-605B-4730-A7A4-9B1928C0CDB7}" destId="{82142A7A-A4D8-4DC7-A1B4-7AC9FC8198E4}" srcOrd="0" destOrd="0" parTransId="{F52FBB05-FF9E-47CA-8019-1F9D371578BE}" sibTransId="{DA62C3F5-849F-4E88-A251-C58392B8A314}"/>
    <dgm:cxn modelId="{9DF3272E-55D5-4F86-ABE4-2BDFC0890ADC}" type="presOf" srcId="{AB0CCA7B-7A57-410F-9E39-CC37BFCB09B6}" destId="{0EF36E59-16B4-4881-A7B1-00A50B126A36}" srcOrd="0" destOrd="0" presId="urn:microsoft.com/office/officeart/2005/8/layout/hierarchy2"/>
    <dgm:cxn modelId="{92298E4E-083B-464D-B50F-4923FA7DDC32}" type="presOf" srcId="{AF3A0691-313D-4877-8FC6-4342860EF08F}" destId="{62DBF729-AB28-4121-8C08-0EFA99F580B0}" srcOrd="0" destOrd="0" presId="urn:microsoft.com/office/officeart/2005/8/layout/hierarchy2"/>
    <dgm:cxn modelId="{B8DB7534-EDBE-4CBC-8152-7AD622A4CA05}" type="presOf" srcId="{33B2CEB9-EABC-4CF7-AE57-05FCAFEDA8C9}" destId="{18FB8A6A-30CB-48BE-8D0B-1E3E99ADE665}" srcOrd="0" destOrd="0" presId="urn:microsoft.com/office/officeart/2005/8/layout/hierarchy2"/>
    <dgm:cxn modelId="{0BC39C6A-88A7-4B13-AB30-80357973AD8F}" type="presOf" srcId="{82142A7A-A4D8-4DC7-A1B4-7AC9FC8198E4}" destId="{292B67B5-3C45-4794-B190-602E34052477}" srcOrd="0" destOrd="0" presId="urn:microsoft.com/office/officeart/2005/8/layout/hierarchy2"/>
    <dgm:cxn modelId="{58922634-D096-4CD2-BBD9-07962DC12821}" srcId="{00BCABF2-F42C-43E8-9562-E206C14E8CC6}" destId="{BA0D192F-243F-4A41-B979-4B224B3E7B89}" srcOrd="2" destOrd="0" parTransId="{FF0F8C07-9A09-4E80-A08F-D39BFE782152}" sibTransId="{DD8EB49E-0E1B-4440-92D0-4E9956A9ED25}"/>
    <dgm:cxn modelId="{F5C72895-DFD7-4391-B3A5-876E91437A39}" type="presOf" srcId="{8A7810D3-AD1E-409C-9DB1-032BF1B54135}" destId="{666FEBEA-2213-478F-9FE0-A5BFE11F7F79}" srcOrd="0" destOrd="0" presId="urn:microsoft.com/office/officeart/2005/8/layout/hierarchy2"/>
    <dgm:cxn modelId="{5A2540A2-5A96-4D0F-9D6A-6DC03C46AB36}" type="presOf" srcId="{55873DF6-73A0-4AAC-BEBB-505E7E00B5F7}" destId="{ED80E67C-0B6C-4849-B7F3-D30309799FA7}" srcOrd="0" destOrd="0" presId="urn:microsoft.com/office/officeart/2005/8/layout/hierarchy2"/>
    <dgm:cxn modelId="{1C70FB7D-813F-475F-BF0E-80F406D63FF4}" type="presOf" srcId="{56F7AF78-5C86-4027-B8F2-958318FF2929}" destId="{C2AEA0A6-E6CC-4532-A2FC-E8E6E73CA92C}" srcOrd="1" destOrd="0" presId="urn:microsoft.com/office/officeart/2005/8/layout/hierarchy2"/>
    <dgm:cxn modelId="{692AC6FF-DA5A-428F-B700-E9240EBDDFAD}" srcId="{00BCABF2-F42C-43E8-9562-E206C14E8CC6}" destId="{AF3A0691-313D-4877-8FC6-4342860EF08F}" srcOrd="1" destOrd="0" parTransId="{56F7AF78-5C86-4027-B8F2-958318FF2929}" sibTransId="{1DFB6AB0-32CD-4559-A06E-176FD5606E1A}"/>
    <dgm:cxn modelId="{99063433-FB33-4FC3-831C-BF475BD43035}" type="presOf" srcId="{A66A8541-10E5-4793-A0AE-40A638AFF907}" destId="{D82B0C7F-2AF7-48E4-92A0-34322D907C1F}" srcOrd="0" destOrd="0" presId="urn:microsoft.com/office/officeart/2005/8/layout/hierarchy2"/>
    <dgm:cxn modelId="{8320276E-92C0-4308-AEFC-B3CBE2BD8BBE}" type="presOf" srcId="{DF546BC7-1DD2-4C9A-B3C5-65DCB907433B}" destId="{92A9B7C8-FE9A-465B-BFD2-499EF1CC4F90}" srcOrd="0" destOrd="0" presId="urn:microsoft.com/office/officeart/2005/8/layout/hierarchy2"/>
    <dgm:cxn modelId="{D9E5A88A-2DA5-4ADF-845E-4EE099E626FD}" type="presOf" srcId="{BA0D192F-243F-4A41-B979-4B224B3E7B89}" destId="{4065F51C-0134-46DD-8CE9-0E0BB96E0464}" srcOrd="0" destOrd="0" presId="urn:microsoft.com/office/officeart/2005/8/layout/hierarchy2"/>
    <dgm:cxn modelId="{29A20A1C-0D65-4C65-AFC9-055CE7E4F2AC}" type="presOf" srcId="{56F7AF78-5C86-4027-B8F2-958318FF2929}" destId="{D466F361-8DEE-4CFB-A264-A38B9BCC36A9}" srcOrd="0" destOrd="0" presId="urn:microsoft.com/office/officeart/2005/8/layout/hierarchy2"/>
    <dgm:cxn modelId="{06D7973F-FABC-42EB-9C38-292D050FB013}" srcId="{00BCABF2-F42C-43E8-9562-E206C14E8CC6}" destId="{AB0CCA7B-7A57-410F-9E39-CC37BFCB09B6}" srcOrd="3" destOrd="0" parTransId="{DF546BC7-1DD2-4C9A-B3C5-65DCB907433B}" sibTransId="{64B51734-C276-4ABE-9B4C-D535EF2FD28B}"/>
    <dgm:cxn modelId="{5F554C43-D5FA-43EA-B328-3A5CA94BDCCA}" type="presOf" srcId="{00BCABF2-F42C-43E8-9562-E206C14E8CC6}" destId="{110ADDF1-3913-42AC-B22A-CA97B4DCDE29}" srcOrd="0" destOrd="0" presId="urn:microsoft.com/office/officeart/2005/8/layout/hierarchy2"/>
    <dgm:cxn modelId="{19ABFA24-B4D4-4C2F-85F4-75B572BD3747}" type="presOf" srcId="{33B2CEB9-EABC-4CF7-AE57-05FCAFEDA8C9}" destId="{F807B6CE-72A6-47B3-B4B0-835F1250CCD5}" srcOrd="1" destOrd="0" presId="urn:microsoft.com/office/officeart/2005/8/layout/hierarchy2"/>
    <dgm:cxn modelId="{958D9327-8920-437A-9C30-7F9689CFD599}" type="presOf" srcId="{99D9EC90-605B-4730-A7A4-9B1928C0CDB7}" destId="{07C320EE-36D3-43CF-8ADF-5A38350D0723}" srcOrd="0" destOrd="0" presId="urn:microsoft.com/office/officeart/2005/8/layout/hierarchy2"/>
    <dgm:cxn modelId="{42C855EA-4C5F-4DE1-B82E-25D752052A2C}" type="presOf" srcId="{416A6817-9D52-4B78-974B-FBBD5ADAF9C6}" destId="{741CA194-EB58-4DC8-B703-2E515169BDE0}" srcOrd="0" destOrd="0" presId="urn:microsoft.com/office/officeart/2005/8/layout/hierarchy2"/>
    <dgm:cxn modelId="{617B8E9F-3713-447C-BE7B-A1404455FD1C}" srcId="{7EB4514B-292D-4B10-9454-84578FCE62C6}" destId="{99D9EC90-605B-4730-A7A4-9B1928C0CDB7}" srcOrd="1" destOrd="0" parTransId="{A66A8541-10E5-4793-A0AE-40A638AFF907}" sibTransId="{8C75F9CD-B1B7-4F46-A221-39F53DDED71B}"/>
    <dgm:cxn modelId="{DF642C24-F22F-4ED9-A2C2-1BBE5947C293}" srcId="{55873DF6-73A0-4AAC-BEBB-505E7E00B5F7}" destId="{7EB4514B-292D-4B10-9454-84578FCE62C6}" srcOrd="0" destOrd="0" parTransId="{A0E80AC6-55FA-4E34-B9B3-4063049A327D}" sibTransId="{5DB0CBFD-46C8-4EAD-9B0A-D7266CDB91D4}"/>
    <dgm:cxn modelId="{449ACE86-0349-4467-B7CD-AD4CEA3E1144}" type="presOf" srcId="{A66A8541-10E5-4793-A0AE-40A638AFF907}" destId="{2631EA8A-B730-4D40-A21D-150F724FFB61}" srcOrd="1" destOrd="0" presId="urn:microsoft.com/office/officeart/2005/8/layout/hierarchy2"/>
    <dgm:cxn modelId="{8106AB5B-E2FF-456A-87A4-08F3295BE505}" type="presOf" srcId="{F52FBB05-FF9E-47CA-8019-1F9D371578BE}" destId="{53E0721F-D77E-416B-B72B-BCA4DAE7B3C2}" srcOrd="1" destOrd="0" presId="urn:microsoft.com/office/officeart/2005/8/layout/hierarchy2"/>
    <dgm:cxn modelId="{6FFC90BD-1C5F-4977-BE06-F220B1A609E4}" type="presParOf" srcId="{ED80E67C-0B6C-4849-B7F3-D30309799FA7}" destId="{91CFFE93-0C2A-46EF-9038-A8E9889338CA}" srcOrd="0" destOrd="0" presId="urn:microsoft.com/office/officeart/2005/8/layout/hierarchy2"/>
    <dgm:cxn modelId="{5DFB78D5-1A6E-416A-BFD6-036E2466602F}" type="presParOf" srcId="{91CFFE93-0C2A-46EF-9038-A8E9889338CA}" destId="{1EEC6562-BB6F-4E13-8BC4-CB090F17C4DB}" srcOrd="0" destOrd="0" presId="urn:microsoft.com/office/officeart/2005/8/layout/hierarchy2"/>
    <dgm:cxn modelId="{C0ACE29B-18F9-4551-B199-8810A6BB59F4}" type="presParOf" srcId="{91CFFE93-0C2A-46EF-9038-A8E9889338CA}" destId="{3DF9ABCD-6EF7-4762-B175-372AEC189595}" srcOrd="1" destOrd="0" presId="urn:microsoft.com/office/officeart/2005/8/layout/hierarchy2"/>
    <dgm:cxn modelId="{37D95C6B-F80F-4E1F-ACB7-54DD1E0A8CCC}" type="presParOf" srcId="{3DF9ABCD-6EF7-4762-B175-372AEC189595}" destId="{18FB8A6A-30CB-48BE-8D0B-1E3E99ADE665}" srcOrd="0" destOrd="0" presId="urn:microsoft.com/office/officeart/2005/8/layout/hierarchy2"/>
    <dgm:cxn modelId="{C511C0A4-BD2D-40B7-B99A-F8D95687BCA0}" type="presParOf" srcId="{18FB8A6A-30CB-48BE-8D0B-1E3E99ADE665}" destId="{F807B6CE-72A6-47B3-B4B0-835F1250CCD5}" srcOrd="0" destOrd="0" presId="urn:microsoft.com/office/officeart/2005/8/layout/hierarchy2"/>
    <dgm:cxn modelId="{C5283337-3920-49A3-A076-F05F434063B5}" type="presParOf" srcId="{3DF9ABCD-6EF7-4762-B175-372AEC189595}" destId="{3F43B301-91A0-4705-B9F0-A8A264CE8962}" srcOrd="1" destOrd="0" presId="urn:microsoft.com/office/officeart/2005/8/layout/hierarchy2"/>
    <dgm:cxn modelId="{17323966-020B-4A0E-A719-0831D5D0F7B6}" type="presParOf" srcId="{3F43B301-91A0-4705-B9F0-A8A264CE8962}" destId="{110ADDF1-3913-42AC-B22A-CA97B4DCDE29}" srcOrd="0" destOrd="0" presId="urn:microsoft.com/office/officeart/2005/8/layout/hierarchy2"/>
    <dgm:cxn modelId="{2622DB53-E0F5-4541-A13D-9F131D4AF423}" type="presParOf" srcId="{3F43B301-91A0-4705-B9F0-A8A264CE8962}" destId="{616048AB-A4E0-4E2C-8A1A-52BB832655C7}" srcOrd="1" destOrd="0" presId="urn:microsoft.com/office/officeart/2005/8/layout/hierarchy2"/>
    <dgm:cxn modelId="{C1CA74B2-FA4B-4A75-84E2-E0C042AA1D9D}" type="presParOf" srcId="{616048AB-A4E0-4E2C-8A1A-52BB832655C7}" destId="{666FEBEA-2213-478F-9FE0-A5BFE11F7F79}" srcOrd="0" destOrd="0" presId="urn:microsoft.com/office/officeart/2005/8/layout/hierarchy2"/>
    <dgm:cxn modelId="{F35450A3-9CDB-4660-97BC-92C819F50818}" type="presParOf" srcId="{666FEBEA-2213-478F-9FE0-A5BFE11F7F79}" destId="{1E3503E1-7DA9-4945-950E-3E894A1D9535}" srcOrd="0" destOrd="0" presId="urn:microsoft.com/office/officeart/2005/8/layout/hierarchy2"/>
    <dgm:cxn modelId="{9F571F7F-7626-4559-9C43-EF06608F85FF}" type="presParOf" srcId="{616048AB-A4E0-4E2C-8A1A-52BB832655C7}" destId="{2B1DA2F0-B210-40F6-9B8F-BF0252354A9E}" srcOrd="1" destOrd="0" presId="urn:microsoft.com/office/officeart/2005/8/layout/hierarchy2"/>
    <dgm:cxn modelId="{A6F935D7-135D-4E6A-B4D9-0239B0CF2426}" type="presParOf" srcId="{2B1DA2F0-B210-40F6-9B8F-BF0252354A9E}" destId="{741CA194-EB58-4DC8-B703-2E515169BDE0}" srcOrd="0" destOrd="0" presId="urn:microsoft.com/office/officeart/2005/8/layout/hierarchy2"/>
    <dgm:cxn modelId="{E75E24B2-AB0C-4DB1-80C8-6C9E71E37A01}" type="presParOf" srcId="{2B1DA2F0-B210-40F6-9B8F-BF0252354A9E}" destId="{8E9B01EA-5711-4B44-B1B1-6BA8DFCAB867}" srcOrd="1" destOrd="0" presId="urn:microsoft.com/office/officeart/2005/8/layout/hierarchy2"/>
    <dgm:cxn modelId="{9300FD27-5EFC-44EF-BC0E-89DE347831EF}" type="presParOf" srcId="{616048AB-A4E0-4E2C-8A1A-52BB832655C7}" destId="{D466F361-8DEE-4CFB-A264-A38B9BCC36A9}" srcOrd="2" destOrd="0" presId="urn:microsoft.com/office/officeart/2005/8/layout/hierarchy2"/>
    <dgm:cxn modelId="{601737AC-94A5-46D1-89D9-B634796DF5A1}" type="presParOf" srcId="{D466F361-8DEE-4CFB-A264-A38B9BCC36A9}" destId="{C2AEA0A6-E6CC-4532-A2FC-E8E6E73CA92C}" srcOrd="0" destOrd="0" presId="urn:microsoft.com/office/officeart/2005/8/layout/hierarchy2"/>
    <dgm:cxn modelId="{24A7DDB9-42E3-4778-B871-72943816D54C}" type="presParOf" srcId="{616048AB-A4E0-4E2C-8A1A-52BB832655C7}" destId="{925EF019-7FF9-42D0-ABD4-85D14AB4A2AA}" srcOrd="3" destOrd="0" presId="urn:microsoft.com/office/officeart/2005/8/layout/hierarchy2"/>
    <dgm:cxn modelId="{B8217FEF-C138-4C51-B558-48C7DF294BAD}" type="presParOf" srcId="{925EF019-7FF9-42D0-ABD4-85D14AB4A2AA}" destId="{62DBF729-AB28-4121-8C08-0EFA99F580B0}" srcOrd="0" destOrd="0" presId="urn:microsoft.com/office/officeart/2005/8/layout/hierarchy2"/>
    <dgm:cxn modelId="{C8379DE2-871F-49CA-9AE9-15D4A4115B63}" type="presParOf" srcId="{925EF019-7FF9-42D0-ABD4-85D14AB4A2AA}" destId="{92FF95B3-5E9A-4760-ABA4-55668BBD297C}" srcOrd="1" destOrd="0" presId="urn:microsoft.com/office/officeart/2005/8/layout/hierarchy2"/>
    <dgm:cxn modelId="{75B139E3-E03B-44E2-BF57-85C3850C358A}" type="presParOf" srcId="{616048AB-A4E0-4E2C-8A1A-52BB832655C7}" destId="{C59B8D96-798D-4674-ABD1-AEDF48F4E1E6}" srcOrd="4" destOrd="0" presId="urn:microsoft.com/office/officeart/2005/8/layout/hierarchy2"/>
    <dgm:cxn modelId="{3FD73C20-57F9-4003-8E4B-903C2D5E30C9}" type="presParOf" srcId="{C59B8D96-798D-4674-ABD1-AEDF48F4E1E6}" destId="{D096646D-5332-4167-B6FB-808C6A565399}" srcOrd="0" destOrd="0" presId="urn:microsoft.com/office/officeart/2005/8/layout/hierarchy2"/>
    <dgm:cxn modelId="{26373FB5-8B51-448F-9E93-DDB768CB5457}" type="presParOf" srcId="{616048AB-A4E0-4E2C-8A1A-52BB832655C7}" destId="{C4B54A9E-986A-4B38-A7E3-5A5DE2B081DD}" srcOrd="5" destOrd="0" presId="urn:microsoft.com/office/officeart/2005/8/layout/hierarchy2"/>
    <dgm:cxn modelId="{96088D0A-802E-4ADC-94A4-5E2B0D1D3B1D}" type="presParOf" srcId="{C4B54A9E-986A-4B38-A7E3-5A5DE2B081DD}" destId="{4065F51C-0134-46DD-8CE9-0E0BB96E0464}" srcOrd="0" destOrd="0" presId="urn:microsoft.com/office/officeart/2005/8/layout/hierarchy2"/>
    <dgm:cxn modelId="{8A494870-6084-4713-A843-E4BE9A8E942B}" type="presParOf" srcId="{C4B54A9E-986A-4B38-A7E3-5A5DE2B081DD}" destId="{9DA73E12-C1B4-4E3D-9A1A-29AC495EE6CC}" srcOrd="1" destOrd="0" presId="urn:microsoft.com/office/officeart/2005/8/layout/hierarchy2"/>
    <dgm:cxn modelId="{C259AD25-31F4-41DB-A0F7-DD8BC06250F8}" type="presParOf" srcId="{616048AB-A4E0-4E2C-8A1A-52BB832655C7}" destId="{92A9B7C8-FE9A-465B-BFD2-499EF1CC4F90}" srcOrd="6" destOrd="0" presId="urn:microsoft.com/office/officeart/2005/8/layout/hierarchy2"/>
    <dgm:cxn modelId="{A9B6EA45-EA53-405A-9060-A088E6234A6C}" type="presParOf" srcId="{92A9B7C8-FE9A-465B-BFD2-499EF1CC4F90}" destId="{2D0A7450-C383-4B2C-AE84-07696E457E7A}" srcOrd="0" destOrd="0" presId="urn:microsoft.com/office/officeart/2005/8/layout/hierarchy2"/>
    <dgm:cxn modelId="{ED2E1903-60A5-433C-838F-41832F19CB1E}" type="presParOf" srcId="{616048AB-A4E0-4E2C-8A1A-52BB832655C7}" destId="{01627161-1179-435D-8225-8FDA0E8B8D49}" srcOrd="7" destOrd="0" presId="urn:microsoft.com/office/officeart/2005/8/layout/hierarchy2"/>
    <dgm:cxn modelId="{F8596B55-B79F-4225-A20B-85746FDAAAEB}" type="presParOf" srcId="{01627161-1179-435D-8225-8FDA0E8B8D49}" destId="{0EF36E59-16B4-4881-A7B1-00A50B126A36}" srcOrd="0" destOrd="0" presId="urn:microsoft.com/office/officeart/2005/8/layout/hierarchy2"/>
    <dgm:cxn modelId="{629593F7-3A8D-46AE-AEE8-212E2E91C51D}" type="presParOf" srcId="{01627161-1179-435D-8225-8FDA0E8B8D49}" destId="{DCED93D8-B991-4BF3-91A8-1A51AE048523}" srcOrd="1" destOrd="0" presId="urn:microsoft.com/office/officeart/2005/8/layout/hierarchy2"/>
    <dgm:cxn modelId="{8922F272-8D30-4D21-800B-23984BEC5B07}" type="presParOf" srcId="{3DF9ABCD-6EF7-4762-B175-372AEC189595}" destId="{D82B0C7F-2AF7-48E4-92A0-34322D907C1F}" srcOrd="2" destOrd="0" presId="urn:microsoft.com/office/officeart/2005/8/layout/hierarchy2"/>
    <dgm:cxn modelId="{E6A407AE-4C1B-42E2-869E-C8D4CBC2A7A6}" type="presParOf" srcId="{D82B0C7F-2AF7-48E4-92A0-34322D907C1F}" destId="{2631EA8A-B730-4D40-A21D-150F724FFB61}" srcOrd="0" destOrd="0" presId="urn:microsoft.com/office/officeart/2005/8/layout/hierarchy2"/>
    <dgm:cxn modelId="{A0ABE1B7-DDA8-4F61-97FF-D5D75B48C772}" type="presParOf" srcId="{3DF9ABCD-6EF7-4762-B175-372AEC189595}" destId="{227A7F32-535B-4702-8A13-9FFD3F9A28AD}" srcOrd="3" destOrd="0" presId="urn:microsoft.com/office/officeart/2005/8/layout/hierarchy2"/>
    <dgm:cxn modelId="{6AD13388-6FFA-471C-BFAE-A6E722FF4761}" type="presParOf" srcId="{227A7F32-535B-4702-8A13-9FFD3F9A28AD}" destId="{07C320EE-36D3-43CF-8ADF-5A38350D0723}" srcOrd="0" destOrd="0" presId="urn:microsoft.com/office/officeart/2005/8/layout/hierarchy2"/>
    <dgm:cxn modelId="{3F97F128-9A5A-4733-9CCF-6042C7453EEC}" type="presParOf" srcId="{227A7F32-535B-4702-8A13-9FFD3F9A28AD}" destId="{AEE5C53F-2852-402B-9647-36DA46A0FB9A}" srcOrd="1" destOrd="0" presId="urn:microsoft.com/office/officeart/2005/8/layout/hierarchy2"/>
    <dgm:cxn modelId="{3DF5643B-A32E-454B-AEFB-6138C9A3045A}" type="presParOf" srcId="{AEE5C53F-2852-402B-9647-36DA46A0FB9A}" destId="{9E9B4987-9374-4CFF-947F-DA3C7D610143}" srcOrd="0" destOrd="0" presId="urn:microsoft.com/office/officeart/2005/8/layout/hierarchy2"/>
    <dgm:cxn modelId="{E068510D-E772-40B9-94BA-7D1CC82965D9}" type="presParOf" srcId="{9E9B4987-9374-4CFF-947F-DA3C7D610143}" destId="{53E0721F-D77E-416B-B72B-BCA4DAE7B3C2}" srcOrd="0" destOrd="0" presId="urn:microsoft.com/office/officeart/2005/8/layout/hierarchy2"/>
    <dgm:cxn modelId="{3F81719A-017E-4B59-9AE4-F34365A2FB64}" type="presParOf" srcId="{AEE5C53F-2852-402B-9647-36DA46A0FB9A}" destId="{D63952EE-58C3-4758-A7A6-B16EF203F38A}" srcOrd="1" destOrd="0" presId="urn:microsoft.com/office/officeart/2005/8/layout/hierarchy2"/>
    <dgm:cxn modelId="{A8E48DBF-56AA-4B6C-942D-93AC70542480}" type="presParOf" srcId="{D63952EE-58C3-4758-A7A6-B16EF203F38A}" destId="{292B67B5-3C45-4794-B190-602E34052477}" srcOrd="0" destOrd="0" presId="urn:microsoft.com/office/officeart/2005/8/layout/hierarchy2"/>
    <dgm:cxn modelId="{A8E9882F-CAF3-4B90-A515-CE464F49B229}" type="presParOf" srcId="{D63952EE-58C3-4758-A7A6-B16EF203F38A}" destId="{7C7DC435-6233-41AF-9F80-2BF4500137BF}" srcOrd="1" destOrd="0" presId="urn:microsoft.com/office/officeart/2005/8/layout/hierarchy2"/>
  </dgm:cxnLst>
  <dgm:bg>
    <a:solidFill>
      <a:schemeClr val="accent6">
        <a:lumMod val="20000"/>
        <a:lumOff val="8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84ECD25-94C1-49BA-9616-12975F424C43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8C406A00-6735-402F-B803-7D5C6A63D9F7}">
      <dgm:prSet phldrT="[Testo]"/>
      <dgm:spPr>
        <a:gradFill flip="none" rotWithShape="0">
          <a:gsLst>
            <a:gs pos="0">
              <a:schemeClr val="accent5">
                <a:lumMod val="50000"/>
                <a:shade val="30000"/>
                <a:satMod val="115000"/>
              </a:schemeClr>
            </a:gs>
            <a:gs pos="50000">
              <a:schemeClr val="accent5">
                <a:lumMod val="50000"/>
                <a:shade val="67500"/>
                <a:satMod val="115000"/>
              </a:schemeClr>
            </a:gs>
            <a:gs pos="100000">
              <a:schemeClr val="accent5">
                <a:lumMod val="50000"/>
                <a:shade val="100000"/>
                <a:satMod val="115000"/>
              </a:schemeClr>
            </a:gs>
          </a:gsLst>
          <a:lin ang="5400000" scaled="1"/>
          <a:tileRect/>
        </a:gradFill>
      </dgm:spPr>
      <dgm:t>
        <a:bodyPr/>
        <a:lstStyle/>
        <a:p>
          <a:r>
            <a:rPr lang="it-IT" dirty="0" smtClean="0"/>
            <a:t>PROTEZIONISMO ANIMALE</a:t>
          </a:r>
        </a:p>
        <a:p>
          <a:r>
            <a:rPr lang="it-IT" dirty="0" smtClean="0"/>
            <a:t>(</a:t>
          </a:r>
          <a:r>
            <a:rPr lang="it-IT" dirty="0" err="1" smtClean="0"/>
            <a:t>welfarism</a:t>
          </a:r>
          <a:r>
            <a:rPr lang="it-IT" dirty="0" smtClean="0"/>
            <a:t>)</a:t>
          </a:r>
          <a:endParaRPr lang="it-IT" dirty="0"/>
        </a:p>
      </dgm:t>
    </dgm:pt>
    <dgm:pt modelId="{E5AB4526-BF8D-4452-B858-D3FCCE7490D3}" type="parTrans" cxnId="{F0E903CA-2AEF-481E-9A45-959897F1F944}">
      <dgm:prSet/>
      <dgm:spPr/>
      <dgm:t>
        <a:bodyPr/>
        <a:lstStyle/>
        <a:p>
          <a:endParaRPr lang="it-IT"/>
        </a:p>
      </dgm:t>
    </dgm:pt>
    <dgm:pt modelId="{E3F67947-F8F6-469A-96B4-00197BF099EB}" type="sibTrans" cxnId="{F0E903CA-2AEF-481E-9A45-959897F1F944}">
      <dgm:prSet/>
      <dgm:spPr/>
      <dgm:t>
        <a:bodyPr/>
        <a:lstStyle/>
        <a:p>
          <a:endParaRPr lang="it-IT"/>
        </a:p>
      </dgm:t>
    </dgm:pt>
    <dgm:pt modelId="{4F09EF4F-C40B-45EE-9008-C59070BAEF99}">
      <dgm:prSet phldrT="[Testo]" custT="1"/>
      <dgm:spPr>
        <a:gradFill flip="none" rotWithShape="0">
          <a:gsLst>
            <a:gs pos="0">
              <a:srgbClr val="92D050">
                <a:shade val="30000"/>
                <a:satMod val="115000"/>
              </a:srgbClr>
            </a:gs>
            <a:gs pos="50000">
              <a:srgbClr val="92D050">
                <a:shade val="67500"/>
                <a:satMod val="115000"/>
              </a:srgbClr>
            </a:gs>
            <a:gs pos="100000">
              <a:srgbClr val="92D050">
                <a:shade val="100000"/>
                <a:satMod val="115000"/>
              </a:srgbClr>
            </a:gs>
          </a:gsLst>
          <a:lin ang="8100000" scaled="1"/>
          <a:tileRect/>
        </a:gradFill>
        <a:ln>
          <a:solidFill>
            <a:schemeClr val="accent6"/>
          </a:solidFill>
        </a:ln>
      </dgm:spPr>
      <dgm:t>
        <a:bodyPr/>
        <a:lstStyle/>
        <a:p>
          <a:r>
            <a:rPr lang="it-IT" sz="3700" dirty="0" smtClean="0"/>
            <a:t>Il dibattito attuale </a:t>
          </a:r>
          <a:r>
            <a:rPr lang="it-IT" sz="2800" dirty="0" smtClean="0"/>
            <a:t>tra</a:t>
          </a:r>
          <a:endParaRPr lang="it-IT" sz="2800" dirty="0"/>
        </a:p>
      </dgm:t>
    </dgm:pt>
    <dgm:pt modelId="{624D19A4-07FF-4A21-A930-FFA359CC02D1}" type="parTrans" cxnId="{CC35131B-BADB-4661-9087-F43D69C08249}">
      <dgm:prSet/>
      <dgm:spPr/>
      <dgm:t>
        <a:bodyPr/>
        <a:lstStyle/>
        <a:p>
          <a:endParaRPr lang="it-IT"/>
        </a:p>
      </dgm:t>
    </dgm:pt>
    <dgm:pt modelId="{69AAF50E-79C6-4803-9BCC-B4154E5CCF44}" type="sibTrans" cxnId="{CC35131B-BADB-4661-9087-F43D69C08249}">
      <dgm:prSet/>
      <dgm:spPr/>
      <dgm:t>
        <a:bodyPr/>
        <a:lstStyle/>
        <a:p>
          <a:endParaRPr lang="it-IT"/>
        </a:p>
      </dgm:t>
    </dgm:pt>
    <dgm:pt modelId="{1362F2CC-8DF3-454C-9452-D988E26D5D55}">
      <dgm:prSet phldrT="[Testo]"/>
      <dgm:spPr>
        <a:gradFill flip="none" rotWithShape="1">
          <a:gsLst>
            <a:gs pos="0">
              <a:schemeClr val="accent5">
                <a:lumMod val="50000"/>
                <a:shade val="30000"/>
                <a:satMod val="115000"/>
              </a:schemeClr>
            </a:gs>
            <a:gs pos="50000">
              <a:schemeClr val="accent5">
                <a:lumMod val="50000"/>
                <a:shade val="67500"/>
                <a:satMod val="115000"/>
              </a:schemeClr>
            </a:gs>
            <a:gs pos="100000">
              <a:schemeClr val="accent5">
                <a:lumMod val="50000"/>
                <a:shade val="100000"/>
                <a:satMod val="115000"/>
              </a:schemeClr>
            </a:gs>
          </a:gsLst>
          <a:path path="circle">
            <a:fillToRect l="100000" t="100000"/>
          </a:path>
          <a:tileRect r="-100000" b="-100000"/>
        </a:gradFill>
      </dgm:spPr>
      <dgm:t>
        <a:bodyPr/>
        <a:lstStyle/>
        <a:p>
          <a:r>
            <a:rPr lang="it-IT" dirty="0" smtClean="0"/>
            <a:t>ABOLIZIONISMO</a:t>
          </a:r>
          <a:endParaRPr lang="it-IT" dirty="0"/>
        </a:p>
      </dgm:t>
    </dgm:pt>
    <dgm:pt modelId="{A5F3DC79-7081-4156-8383-E0226E16C5DE}" type="sibTrans" cxnId="{CBA962D9-4030-4F56-9D0C-95245D0747E1}">
      <dgm:prSet/>
      <dgm:spPr/>
      <dgm:t>
        <a:bodyPr/>
        <a:lstStyle/>
        <a:p>
          <a:endParaRPr lang="it-IT"/>
        </a:p>
      </dgm:t>
    </dgm:pt>
    <dgm:pt modelId="{DCB4E8B4-CB56-44F9-A062-A3F1AC57B984}" type="parTrans" cxnId="{CBA962D9-4030-4F56-9D0C-95245D0747E1}">
      <dgm:prSet/>
      <dgm:spPr/>
      <dgm:t>
        <a:bodyPr/>
        <a:lstStyle/>
        <a:p>
          <a:endParaRPr lang="it-IT"/>
        </a:p>
      </dgm:t>
    </dgm:pt>
    <dgm:pt modelId="{03C1A1B2-3D1B-489D-BECF-BBFF4CDBF248}" type="pres">
      <dgm:prSet presAssocID="{E84ECD25-94C1-49BA-9616-12975F424C43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066A5DF6-7B60-4FF8-B24A-72D68EF00ADA}" type="pres">
      <dgm:prSet presAssocID="{4F09EF4F-C40B-45EE-9008-C59070BAEF99}" presName="root1" presStyleCnt="0"/>
      <dgm:spPr/>
    </dgm:pt>
    <dgm:pt modelId="{DA3922C7-8A20-4F17-BD65-00ED907C8F1E}" type="pres">
      <dgm:prSet presAssocID="{4F09EF4F-C40B-45EE-9008-C59070BAEF99}" presName="LevelOneTextNode" presStyleLbl="node0" presStyleIdx="0" presStyleCnt="1" custLinFactNeighborX="11725" custLinFactNeighborY="-7035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2536941E-AE1C-48F4-9546-909D30EEFA01}" type="pres">
      <dgm:prSet presAssocID="{4F09EF4F-C40B-45EE-9008-C59070BAEF99}" presName="level2hierChild" presStyleCnt="0"/>
      <dgm:spPr/>
    </dgm:pt>
    <dgm:pt modelId="{A30A63C3-7F11-4F6C-9A07-01930462FA0E}" type="pres">
      <dgm:prSet presAssocID="{E5AB4526-BF8D-4452-B858-D3FCCE7490D3}" presName="conn2-1" presStyleLbl="parChTrans1D2" presStyleIdx="0" presStyleCnt="2"/>
      <dgm:spPr/>
      <dgm:t>
        <a:bodyPr/>
        <a:lstStyle/>
        <a:p>
          <a:endParaRPr lang="it-IT"/>
        </a:p>
      </dgm:t>
    </dgm:pt>
    <dgm:pt modelId="{637ED62C-65FF-4D68-94C5-2FA9ABF2A2C8}" type="pres">
      <dgm:prSet presAssocID="{E5AB4526-BF8D-4452-B858-D3FCCE7490D3}" presName="connTx" presStyleLbl="parChTrans1D2" presStyleIdx="0" presStyleCnt="2"/>
      <dgm:spPr/>
      <dgm:t>
        <a:bodyPr/>
        <a:lstStyle/>
        <a:p>
          <a:endParaRPr lang="it-IT"/>
        </a:p>
      </dgm:t>
    </dgm:pt>
    <dgm:pt modelId="{FB512012-AF23-45F6-92BA-A128C91371B1}" type="pres">
      <dgm:prSet presAssocID="{8C406A00-6735-402F-B803-7D5C6A63D9F7}" presName="root2" presStyleCnt="0"/>
      <dgm:spPr/>
    </dgm:pt>
    <dgm:pt modelId="{2DF708EF-048B-4082-8B7E-D0A60F6D634E}" type="pres">
      <dgm:prSet presAssocID="{8C406A00-6735-402F-B803-7D5C6A63D9F7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871BE761-EE88-4B01-9F1D-F72ACA89CA2C}" type="pres">
      <dgm:prSet presAssocID="{8C406A00-6735-402F-B803-7D5C6A63D9F7}" presName="level3hierChild" presStyleCnt="0"/>
      <dgm:spPr/>
    </dgm:pt>
    <dgm:pt modelId="{D0C704A7-B4F9-4118-B1E3-F0CB5E556408}" type="pres">
      <dgm:prSet presAssocID="{DCB4E8B4-CB56-44F9-A062-A3F1AC57B984}" presName="conn2-1" presStyleLbl="parChTrans1D2" presStyleIdx="1" presStyleCnt="2"/>
      <dgm:spPr/>
      <dgm:t>
        <a:bodyPr/>
        <a:lstStyle/>
        <a:p>
          <a:endParaRPr lang="it-IT"/>
        </a:p>
      </dgm:t>
    </dgm:pt>
    <dgm:pt modelId="{500963E6-FA96-473C-BE5F-3DB1CA415DC5}" type="pres">
      <dgm:prSet presAssocID="{DCB4E8B4-CB56-44F9-A062-A3F1AC57B984}" presName="connTx" presStyleLbl="parChTrans1D2" presStyleIdx="1" presStyleCnt="2"/>
      <dgm:spPr/>
      <dgm:t>
        <a:bodyPr/>
        <a:lstStyle/>
        <a:p>
          <a:endParaRPr lang="it-IT"/>
        </a:p>
      </dgm:t>
    </dgm:pt>
    <dgm:pt modelId="{8D180FF3-FDB1-4AC8-BEEC-89364CC9FD2B}" type="pres">
      <dgm:prSet presAssocID="{1362F2CC-8DF3-454C-9452-D988E26D5D55}" presName="root2" presStyleCnt="0"/>
      <dgm:spPr/>
    </dgm:pt>
    <dgm:pt modelId="{30C44C6E-5378-4BD6-A16E-1F6C92941E7F}" type="pres">
      <dgm:prSet presAssocID="{1362F2CC-8DF3-454C-9452-D988E26D5D55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A30ED045-7123-4FE1-B054-9585679FFC66}" type="pres">
      <dgm:prSet presAssocID="{1362F2CC-8DF3-454C-9452-D988E26D5D55}" presName="level3hierChild" presStyleCnt="0"/>
      <dgm:spPr/>
    </dgm:pt>
  </dgm:ptLst>
  <dgm:cxnLst>
    <dgm:cxn modelId="{16F896D7-A854-47F3-8DC2-EDF19DD3D3B3}" type="presOf" srcId="{E84ECD25-94C1-49BA-9616-12975F424C43}" destId="{03C1A1B2-3D1B-489D-BECF-BBFF4CDBF248}" srcOrd="0" destOrd="0" presId="urn:microsoft.com/office/officeart/2005/8/layout/hierarchy2"/>
    <dgm:cxn modelId="{B02A70D9-1EB1-4C0B-BA7A-1D49111E4A1F}" type="presOf" srcId="{4F09EF4F-C40B-45EE-9008-C59070BAEF99}" destId="{DA3922C7-8A20-4F17-BD65-00ED907C8F1E}" srcOrd="0" destOrd="0" presId="urn:microsoft.com/office/officeart/2005/8/layout/hierarchy2"/>
    <dgm:cxn modelId="{5E76B01F-4185-4A6C-959F-E5B833ED9110}" type="presOf" srcId="{E5AB4526-BF8D-4452-B858-D3FCCE7490D3}" destId="{A30A63C3-7F11-4F6C-9A07-01930462FA0E}" srcOrd="0" destOrd="0" presId="urn:microsoft.com/office/officeart/2005/8/layout/hierarchy2"/>
    <dgm:cxn modelId="{FDFD778B-2EF5-45FE-8BB4-BB3EC4518587}" type="presOf" srcId="{1362F2CC-8DF3-454C-9452-D988E26D5D55}" destId="{30C44C6E-5378-4BD6-A16E-1F6C92941E7F}" srcOrd="0" destOrd="0" presId="urn:microsoft.com/office/officeart/2005/8/layout/hierarchy2"/>
    <dgm:cxn modelId="{CBA962D9-4030-4F56-9D0C-95245D0747E1}" srcId="{4F09EF4F-C40B-45EE-9008-C59070BAEF99}" destId="{1362F2CC-8DF3-454C-9452-D988E26D5D55}" srcOrd="1" destOrd="0" parTransId="{DCB4E8B4-CB56-44F9-A062-A3F1AC57B984}" sibTransId="{A5F3DC79-7081-4156-8383-E0226E16C5DE}"/>
    <dgm:cxn modelId="{9F715E2C-85F1-4F35-9ED8-29A02308ACA0}" type="presOf" srcId="{8C406A00-6735-402F-B803-7D5C6A63D9F7}" destId="{2DF708EF-048B-4082-8B7E-D0A60F6D634E}" srcOrd="0" destOrd="0" presId="urn:microsoft.com/office/officeart/2005/8/layout/hierarchy2"/>
    <dgm:cxn modelId="{F0E903CA-2AEF-481E-9A45-959897F1F944}" srcId="{4F09EF4F-C40B-45EE-9008-C59070BAEF99}" destId="{8C406A00-6735-402F-B803-7D5C6A63D9F7}" srcOrd="0" destOrd="0" parTransId="{E5AB4526-BF8D-4452-B858-D3FCCE7490D3}" sibTransId="{E3F67947-F8F6-469A-96B4-00197BF099EB}"/>
    <dgm:cxn modelId="{5B5C2A52-706D-420F-BC06-947FC45FFD8D}" type="presOf" srcId="{DCB4E8B4-CB56-44F9-A062-A3F1AC57B984}" destId="{D0C704A7-B4F9-4118-B1E3-F0CB5E556408}" srcOrd="0" destOrd="0" presId="urn:microsoft.com/office/officeart/2005/8/layout/hierarchy2"/>
    <dgm:cxn modelId="{CC35131B-BADB-4661-9087-F43D69C08249}" srcId="{E84ECD25-94C1-49BA-9616-12975F424C43}" destId="{4F09EF4F-C40B-45EE-9008-C59070BAEF99}" srcOrd="0" destOrd="0" parTransId="{624D19A4-07FF-4A21-A930-FFA359CC02D1}" sibTransId="{69AAF50E-79C6-4803-9BCC-B4154E5CCF44}"/>
    <dgm:cxn modelId="{3BB06D3F-5C07-4B83-86F8-9B8451DDE393}" type="presOf" srcId="{DCB4E8B4-CB56-44F9-A062-A3F1AC57B984}" destId="{500963E6-FA96-473C-BE5F-3DB1CA415DC5}" srcOrd="1" destOrd="0" presId="urn:microsoft.com/office/officeart/2005/8/layout/hierarchy2"/>
    <dgm:cxn modelId="{69325096-5AD4-4B54-A29C-DBA1DFE7B4C4}" type="presOf" srcId="{E5AB4526-BF8D-4452-B858-D3FCCE7490D3}" destId="{637ED62C-65FF-4D68-94C5-2FA9ABF2A2C8}" srcOrd="1" destOrd="0" presId="urn:microsoft.com/office/officeart/2005/8/layout/hierarchy2"/>
    <dgm:cxn modelId="{F6BC6F0B-09CC-4D31-849E-C54DB1B973FB}" type="presParOf" srcId="{03C1A1B2-3D1B-489D-BECF-BBFF4CDBF248}" destId="{066A5DF6-7B60-4FF8-B24A-72D68EF00ADA}" srcOrd="0" destOrd="0" presId="urn:microsoft.com/office/officeart/2005/8/layout/hierarchy2"/>
    <dgm:cxn modelId="{BD9CE0B2-6D04-4F77-8C59-BA680C7622E6}" type="presParOf" srcId="{066A5DF6-7B60-4FF8-B24A-72D68EF00ADA}" destId="{DA3922C7-8A20-4F17-BD65-00ED907C8F1E}" srcOrd="0" destOrd="0" presId="urn:microsoft.com/office/officeart/2005/8/layout/hierarchy2"/>
    <dgm:cxn modelId="{6A2EFCF4-8DF7-40AB-974A-24370F59177A}" type="presParOf" srcId="{066A5DF6-7B60-4FF8-B24A-72D68EF00ADA}" destId="{2536941E-AE1C-48F4-9546-909D30EEFA01}" srcOrd="1" destOrd="0" presId="urn:microsoft.com/office/officeart/2005/8/layout/hierarchy2"/>
    <dgm:cxn modelId="{3096A33E-726C-438A-BAA9-90B071F9848F}" type="presParOf" srcId="{2536941E-AE1C-48F4-9546-909D30EEFA01}" destId="{A30A63C3-7F11-4F6C-9A07-01930462FA0E}" srcOrd="0" destOrd="0" presId="urn:microsoft.com/office/officeart/2005/8/layout/hierarchy2"/>
    <dgm:cxn modelId="{A22C4403-96D8-4D41-9434-647F4038A2C5}" type="presParOf" srcId="{A30A63C3-7F11-4F6C-9A07-01930462FA0E}" destId="{637ED62C-65FF-4D68-94C5-2FA9ABF2A2C8}" srcOrd="0" destOrd="0" presId="urn:microsoft.com/office/officeart/2005/8/layout/hierarchy2"/>
    <dgm:cxn modelId="{479300C6-B0D0-41EB-913B-9CE20623B93F}" type="presParOf" srcId="{2536941E-AE1C-48F4-9546-909D30EEFA01}" destId="{FB512012-AF23-45F6-92BA-A128C91371B1}" srcOrd="1" destOrd="0" presId="urn:microsoft.com/office/officeart/2005/8/layout/hierarchy2"/>
    <dgm:cxn modelId="{E9D6EB8A-6109-40FC-A52A-FB3B173CD3C4}" type="presParOf" srcId="{FB512012-AF23-45F6-92BA-A128C91371B1}" destId="{2DF708EF-048B-4082-8B7E-D0A60F6D634E}" srcOrd="0" destOrd="0" presId="urn:microsoft.com/office/officeart/2005/8/layout/hierarchy2"/>
    <dgm:cxn modelId="{5BB3D9A1-6A19-49B3-A661-BA933823CF5E}" type="presParOf" srcId="{FB512012-AF23-45F6-92BA-A128C91371B1}" destId="{871BE761-EE88-4B01-9F1D-F72ACA89CA2C}" srcOrd="1" destOrd="0" presId="urn:microsoft.com/office/officeart/2005/8/layout/hierarchy2"/>
    <dgm:cxn modelId="{A49652D5-B11F-4C40-A819-88D2B9416C6D}" type="presParOf" srcId="{2536941E-AE1C-48F4-9546-909D30EEFA01}" destId="{D0C704A7-B4F9-4118-B1E3-F0CB5E556408}" srcOrd="2" destOrd="0" presId="urn:microsoft.com/office/officeart/2005/8/layout/hierarchy2"/>
    <dgm:cxn modelId="{F2F174E5-FC8C-4DF7-A6A0-3F3C51B71594}" type="presParOf" srcId="{D0C704A7-B4F9-4118-B1E3-F0CB5E556408}" destId="{500963E6-FA96-473C-BE5F-3DB1CA415DC5}" srcOrd="0" destOrd="0" presId="urn:microsoft.com/office/officeart/2005/8/layout/hierarchy2"/>
    <dgm:cxn modelId="{1868C647-8099-4A86-825F-DB433E46135B}" type="presParOf" srcId="{2536941E-AE1C-48F4-9546-909D30EEFA01}" destId="{8D180FF3-FDB1-4AC8-BEEC-89364CC9FD2B}" srcOrd="3" destOrd="0" presId="urn:microsoft.com/office/officeart/2005/8/layout/hierarchy2"/>
    <dgm:cxn modelId="{B3E4D446-2F69-421D-86E2-86D905EE489F}" type="presParOf" srcId="{8D180FF3-FDB1-4AC8-BEEC-89364CC9FD2B}" destId="{30C44C6E-5378-4BD6-A16E-1F6C92941E7F}" srcOrd="0" destOrd="0" presId="urn:microsoft.com/office/officeart/2005/8/layout/hierarchy2"/>
    <dgm:cxn modelId="{4899C96C-36C1-4C51-95C1-4646F46C1894}" type="presParOf" srcId="{8D180FF3-FDB1-4AC8-BEEC-89364CC9FD2B}" destId="{A30ED045-7123-4FE1-B054-9585679FFC66}" srcOrd="1" destOrd="0" presId="urn:microsoft.com/office/officeart/2005/8/layout/hierarchy2"/>
  </dgm:cxnLst>
  <dgm:bg>
    <a:gradFill flip="none" rotWithShape="1">
      <a:gsLst>
        <a:gs pos="0">
          <a:srgbClr val="CC99FF">
            <a:shade val="30000"/>
            <a:satMod val="115000"/>
          </a:srgbClr>
        </a:gs>
        <a:gs pos="50000">
          <a:srgbClr val="CC99FF">
            <a:shade val="67500"/>
            <a:satMod val="115000"/>
          </a:srgbClr>
        </a:gs>
        <a:gs pos="100000">
          <a:srgbClr val="CC99FF">
            <a:shade val="100000"/>
            <a:satMod val="115000"/>
          </a:srgbClr>
        </a:gs>
      </a:gsLst>
      <a:lin ang="2700000" scaled="1"/>
      <a:tileRect/>
    </a:gra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A5BAAA6-B8E3-43C0-9CAA-60BB2AB9447B}" type="doc">
      <dgm:prSet loTypeId="urn:microsoft.com/office/officeart/2009/layout/ReverseList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it-IT"/>
        </a:p>
      </dgm:t>
    </dgm:pt>
    <dgm:pt modelId="{A425EA41-D37A-40E0-8D3B-FEC7D0199F95}">
      <dgm:prSet phldrT="[Testo]" custT="1"/>
      <dgm:spPr/>
      <dgm:t>
        <a:bodyPr/>
        <a:lstStyle/>
        <a:p>
          <a:r>
            <a:rPr lang="it-IT" sz="2800" dirty="0" smtClean="0"/>
            <a:t>Interesse all’utilizzo della vita animale</a:t>
          </a:r>
        </a:p>
        <a:p>
          <a:endParaRPr lang="it-IT" sz="2800" dirty="0" smtClean="0"/>
        </a:p>
        <a:p>
          <a:r>
            <a:rPr lang="it-IT" sz="1400" b="1" dirty="0" smtClean="0"/>
            <a:t>G. Pelagatti, </a:t>
          </a:r>
          <a:r>
            <a:rPr lang="it-IT" sz="1400" b="1" i="1" dirty="0" smtClean="0"/>
            <a:t>Profili giuridici della sperimentazione animale</a:t>
          </a:r>
          <a:r>
            <a:rPr lang="it-IT" sz="1400" b="1" i="0" dirty="0" smtClean="0"/>
            <a:t>, in </a:t>
          </a:r>
          <a:r>
            <a:rPr lang="it-IT" sz="1400" b="1" i="1" dirty="0" smtClean="0"/>
            <a:t>Dirittifondamentali.it</a:t>
          </a:r>
          <a:r>
            <a:rPr lang="it-IT" sz="1400" b="1" dirty="0" smtClean="0"/>
            <a:t>, fasc. n. 1/2018</a:t>
          </a:r>
          <a:endParaRPr lang="it-IT" sz="1400" b="1" dirty="0"/>
        </a:p>
      </dgm:t>
    </dgm:pt>
    <dgm:pt modelId="{B826EED5-27D6-4269-99C6-F1C4A8FCDF30}" type="parTrans" cxnId="{9079A8CB-0341-46E1-B571-04B5D9384C37}">
      <dgm:prSet/>
      <dgm:spPr/>
      <dgm:t>
        <a:bodyPr/>
        <a:lstStyle/>
        <a:p>
          <a:endParaRPr lang="it-IT"/>
        </a:p>
      </dgm:t>
    </dgm:pt>
    <dgm:pt modelId="{BFD1C6AD-E090-49F3-9647-9255ABC6AC94}" type="sibTrans" cxnId="{9079A8CB-0341-46E1-B571-04B5D9384C37}">
      <dgm:prSet/>
      <dgm:spPr/>
      <dgm:t>
        <a:bodyPr/>
        <a:lstStyle/>
        <a:p>
          <a:endParaRPr lang="it-IT"/>
        </a:p>
      </dgm:t>
    </dgm:pt>
    <dgm:pt modelId="{33507537-5F5A-45D8-9DC7-393F65FE1381}">
      <dgm:prSet phldrT="[Testo]"/>
      <dgm:spPr/>
      <dgm:t>
        <a:bodyPr/>
        <a:lstStyle/>
        <a:p>
          <a:r>
            <a:rPr lang="it-IT" dirty="0" smtClean="0"/>
            <a:t>Interesse alla tutela degli animali da esperimento (protetti in quanto senzienti)</a:t>
          </a:r>
          <a:endParaRPr lang="it-IT" dirty="0"/>
        </a:p>
      </dgm:t>
    </dgm:pt>
    <dgm:pt modelId="{C3C3597E-B638-4937-8273-B000E16BE8D6}" type="parTrans" cxnId="{0CE88E18-68CF-4362-83A9-489B22D5FC86}">
      <dgm:prSet/>
      <dgm:spPr/>
      <dgm:t>
        <a:bodyPr/>
        <a:lstStyle/>
        <a:p>
          <a:endParaRPr lang="it-IT"/>
        </a:p>
      </dgm:t>
    </dgm:pt>
    <dgm:pt modelId="{59BE4ED2-970B-4D6C-9134-3C6F69C5520E}" type="sibTrans" cxnId="{0CE88E18-68CF-4362-83A9-489B22D5FC86}">
      <dgm:prSet/>
      <dgm:spPr/>
      <dgm:t>
        <a:bodyPr/>
        <a:lstStyle/>
        <a:p>
          <a:endParaRPr lang="it-IT"/>
        </a:p>
      </dgm:t>
    </dgm:pt>
    <dgm:pt modelId="{469EF8AB-E2AD-4A14-8B74-91A9299A8172}" type="pres">
      <dgm:prSet presAssocID="{2A5BAAA6-B8E3-43C0-9CAA-60BB2AB9447B}" presName="Name0" presStyleCnt="0">
        <dgm:presLayoutVars>
          <dgm:chMax val="2"/>
          <dgm:chPref val="2"/>
          <dgm:animLvl val="lvl"/>
        </dgm:presLayoutVars>
      </dgm:prSet>
      <dgm:spPr/>
      <dgm:t>
        <a:bodyPr/>
        <a:lstStyle/>
        <a:p>
          <a:endParaRPr lang="it-IT"/>
        </a:p>
      </dgm:t>
    </dgm:pt>
    <dgm:pt modelId="{27073C7B-E1F7-42B5-836B-5B7FB7AAE8CA}" type="pres">
      <dgm:prSet presAssocID="{2A5BAAA6-B8E3-43C0-9CAA-60BB2AB9447B}" presName="Lef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3390F82-2136-4660-9E30-DB5BA3133954}" type="pres">
      <dgm:prSet presAssocID="{2A5BAAA6-B8E3-43C0-9CAA-60BB2AB9447B}" presName="LeftNode" presStyleLbl="bgImgPlace1" presStyleIdx="0" presStyleCnt="2">
        <dgm:presLayoutVars>
          <dgm:chMax val="2"/>
          <dgm:chPref val="2"/>
        </dgm:presLayoutVars>
      </dgm:prSet>
      <dgm:spPr/>
      <dgm:t>
        <a:bodyPr/>
        <a:lstStyle/>
        <a:p>
          <a:endParaRPr lang="it-IT"/>
        </a:p>
      </dgm:t>
    </dgm:pt>
    <dgm:pt modelId="{63C92F46-02EF-4F0F-9511-29BD852B2F31}" type="pres">
      <dgm:prSet presAssocID="{2A5BAAA6-B8E3-43C0-9CAA-60BB2AB9447B}" presName="Righ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2CFD056-B094-44D4-8F35-737E58597E1B}" type="pres">
      <dgm:prSet presAssocID="{2A5BAAA6-B8E3-43C0-9CAA-60BB2AB9447B}" presName="RightNode" presStyleLbl="bgImgPlace1" presStyleIdx="1" presStyleCnt="2">
        <dgm:presLayoutVars>
          <dgm:chMax val="0"/>
          <dgm:chPref val="0"/>
        </dgm:presLayoutVars>
      </dgm:prSet>
      <dgm:spPr/>
      <dgm:t>
        <a:bodyPr/>
        <a:lstStyle/>
        <a:p>
          <a:endParaRPr lang="it-IT"/>
        </a:p>
      </dgm:t>
    </dgm:pt>
    <dgm:pt modelId="{F246BD4C-3DA8-4DA4-A600-9C4855833DCC}" type="pres">
      <dgm:prSet presAssocID="{2A5BAAA6-B8E3-43C0-9CAA-60BB2AB9447B}" presName="TopArrow" presStyleLbl="node1" presStyleIdx="0" presStyleCnt="2"/>
      <dgm:spPr/>
    </dgm:pt>
    <dgm:pt modelId="{FA4D50BF-E86B-45F7-9C86-4C03C300FDD2}" type="pres">
      <dgm:prSet presAssocID="{2A5BAAA6-B8E3-43C0-9CAA-60BB2AB9447B}" presName="BottomArrow" presStyleLbl="node1" presStyleIdx="1" presStyleCnt="2"/>
      <dgm:spPr/>
    </dgm:pt>
  </dgm:ptLst>
  <dgm:cxnLst>
    <dgm:cxn modelId="{99AFB179-6938-4DA1-A12D-D2CD4B8C676B}" type="presOf" srcId="{A425EA41-D37A-40E0-8D3B-FEC7D0199F95}" destId="{33390F82-2136-4660-9E30-DB5BA3133954}" srcOrd="1" destOrd="0" presId="urn:microsoft.com/office/officeart/2009/layout/ReverseList"/>
    <dgm:cxn modelId="{483C5688-4ECE-4CB9-BC49-0B77FEA6FF50}" type="presOf" srcId="{A425EA41-D37A-40E0-8D3B-FEC7D0199F95}" destId="{27073C7B-E1F7-42B5-836B-5B7FB7AAE8CA}" srcOrd="0" destOrd="0" presId="urn:microsoft.com/office/officeart/2009/layout/ReverseList"/>
    <dgm:cxn modelId="{7FA353FC-00D8-46F9-A13D-BDD58619D3D7}" type="presOf" srcId="{33507537-5F5A-45D8-9DC7-393F65FE1381}" destId="{22CFD056-B094-44D4-8F35-737E58597E1B}" srcOrd="1" destOrd="0" presId="urn:microsoft.com/office/officeart/2009/layout/ReverseList"/>
    <dgm:cxn modelId="{0CE88E18-68CF-4362-83A9-489B22D5FC86}" srcId="{2A5BAAA6-B8E3-43C0-9CAA-60BB2AB9447B}" destId="{33507537-5F5A-45D8-9DC7-393F65FE1381}" srcOrd="1" destOrd="0" parTransId="{C3C3597E-B638-4937-8273-B000E16BE8D6}" sibTransId="{59BE4ED2-970B-4D6C-9134-3C6F69C5520E}"/>
    <dgm:cxn modelId="{9079A8CB-0341-46E1-B571-04B5D9384C37}" srcId="{2A5BAAA6-B8E3-43C0-9CAA-60BB2AB9447B}" destId="{A425EA41-D37A-40E0-8D3B-FEC7D0199F95}" srcOrd="0" destOrd="0" parTransId="{B826EED5-27D6-4269-99C6-F1C4A8FCDF30}" sibTransId="{BFD1C6AD-E090-49F3-9647-9255ABC6AC94}"/>
    <dgm:cxn modelId="{50E78FE9-CBA4-400C-814E-BD1CC9AC3E1E}" type="presOf" srcId="{2A5BAAA6-B8E3-43C0-9CAA-60BB2AB9447B}" destId="{469EF8AB-E2AD-4A14-8B74-91A9299A8172}" srcOrd="0" destOrd="0" presId="urn:microsoft.com/office/officeart/2009/layout/ReverseList"/>
    <dgm:cxn modelId="{F68245AB-060A-4442-BD36-15E0AA92AD35}" type="presOf" srcId="{33507537-5F5A-45D8-9DC7-393F65FE1381}" destId="{63C92F46-02EF-4F0F-9511-29BD852B2F31}" srcOrd="0" destOrd="0" presId="urn:microsoft.com/office/officeart/2009/layout/ReverseList"/>
    <dgm:cxn modelId="{3A9D7EB7-6664-40CE-A0F2-D00C98675865}" type="presParOf" srcId="{469EF8AB-E2AD-4A14-8B74-91A9299A8172}" destId="{27073C7B-E1F7-42B5-836B-5B7FB7AAE8CA}" srcOrd="0" destOrd="0" presId="urn:microsoft.com/office/officeart/2009/layout/ReverseList"/>
    <dgm:cxn modelId="{C0000330-AEDE-4564-A7F1-5DC559B4B48B}" type="presParOf" srcId="{469EF8AB-E2AD-4A14-8B74-91A9299A8172}" destId="{33390F82-2136-4660-9E30-DB5BA3133954}" srcOrd="1" destOrd="0" presId="urn:microsoft.com/office/officeart/2009/layout/ReverseList"/>
    <dgm:cxn modelId="{85F2927B-E4BE-4C4D-9B74-232463A7450B}" type="presParOf" srcId="{469EF8AB-E2AD-4A14-8B74-91A9299A8172}" destId="{63C92F46-02EF-4F0F-9511-29BD852B2F31}" srcOrd="2" destOrd="0" presId="urn:microsoft.com/office/officeart/2009/layout/ReverseList"/>
    <dgm:cxn modelId="{09DCD38A-55BB-4673-98D8-17612ADDC2B1}" type="presParOf" srcId="{469EF8AB-E2AD-4A14-8B74-91A9299A8172}" destId="{22CFD056-B094-44D4-8F35-737E58597E1B}" srcOrd="3" destOrd="0" presId="urn:microsoft.com/office/officeart/2009/layout/ReverseList"/>
    <dgm:cxn modelId="{247F8502-ACF1-4211-B307-72833B0CC6B7}" type="presParOf" srcId="{469EF8AB-E2AD-4A14-8B74-91A9299A8172}" destId="{F246BD4C-3DA8-4DA4-A600-9C4855833DCC}" srcOrd="4" destOrd="0" presId="urn:microsoft.com/office/officeart/2009/layout/ReverseList"/>
    <dgm:cxn modelId="{2093B5EA-B32C-4DC1-90AF-8AFF41E8E8BE}" type="presParOf" srcId="{469EF8AB-E2AD-4A14-8B74-91A9299A8172}" destId="{FA4D50BF-E86B-45F7-9C86-4C03C300FDD2}" srcOrd="5" destOrd="0" presId="urn:microsoft.com/office/officeart/2009/layout/ReverseList"/>
  </dgm:cxnLst>
  <dgm:bg>
    <a:solidFill>
      <a:schemeClr val="accent4">
        <a:lumMod val="20000"/>
        <a:lumOff val="8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2BF8CEE-049E-49F5-A280-068AA3CD1EBC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F6CF2E9C-B484-48E0-84AF-4DEA71483B87}">
      <dgm:prSet phldrT="[Testo]" custT="1"/>
      <dgm:spPr>
        <a:solidFill>
          <a:schemeClr val="accent2"/>
        </a:soli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it-IT" sz="1800" b="1" dirty="0" smtClean="0"/>
            <a:t>Una interessante  vicenda giudiziaria, non ancora conclusa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it-IT" sz="1800" b="1" dirty="0" smtClean="0"/>
            <a:t>(caso </a:t>
          </a:r>
          <a:r>
            <a:rPr lang="it-IT" sz="1800" b="1" dirty="0" err="1" smtClean="0"/>
            <a:t>Tamietto</a:t>
          </a:r>
          <a:r>
            <a:rPr lang="it-IT" sz="1800" b="1" dirty="0" smtClean="0"/>
            <a:t>):</a:t>
          </a:r>
        </a:p>
        <a:p>
          <a:pPr>
            <a:lnSpc>
              <a:spcPct val="100000"/>
            </a:lnSpc>
            <a:spcAft>
              <a:spcPts val="0"/>
            </a:spcAft>
          </a:pPr>
          <a:endParaRPr lang="it-IT" sz="1800" b="1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it-IT" sz="2200" dirty="0" smtClean="0"/>
            <a:t>- per il coinvolgimento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it-IT" sz="2200" dirty="0" smtClean="0"/>
            <a:t>(pur indiretto) dell’OPBA di Parma</a:t>
          </a:r>
        </a:p>
        <a:p>
          <a:pPr>
            <a:lnSpc>
              <a:spcPct val="90000"/>
            </a:lnSpc>
            <a:spcAft>
              <a:spcPct val="35000"/>
            </a:spcAft>
          </a:pPr>
          <a:endParaRPr lang="it-IT" sz="2200" dirty="0" smtClean="0"/>
        </a:p>
        <a:p>
          <a:pPr>
            <a:lnSpc>
              <a:spcPct val="90000"/>
            </a:lnSpc>
            <a:spcAft>
              <a:spcPct val="35000"/>
            </a:spcAft>
          </a:pPr>
          <a:r>
            <a:rPr lang="it-IT" sz="2200" dirty="0" smtClean="0"/>
            <a:t>- per la tutela che potrebbero ricevere, al termine del giudizio, i primati non umani utilizzati nella procedura sperimentale </a:t>
          </a:r>
          <a:endParaRPr lang="it-IT" sz="2200" dirty="0"/>
        </a:p>
      </dgm:t>
    </dgm:pt>
    <dgm:pt modelId="{2577CB8B-DF81-4FAB-99EF-CA0B1A1670AE}" type="parTrans" cxnId="{A9104073-F140-4E21-A25B-A98084117D8F}">
      <dgm:prSet/>
      <dgm:spPr/>
      <dgm:t>
        <a:bodyPr/>
        <a:lstStyle/>
        <a:p>
          <a:endParaRPr lang="it-IT"/>
        </a:p>
      </dgm:t>
    </dgm:pt>
    <dgm:pt modelId="{3C199F87-4189-4A94-81F3-57FD608DB99B}" type="sibTrans" cxnId="{A9104073-F140-4E21-A25B-A98084117D8F}">
      <dgm:prSet/>
      <dgm:spPr/>
      <dgm:t>
        <a:bodyPr/>
        <a:lstStyle/>
        <a:p>
          <a:endParaRPr lang="it-IT"/>
        </a:p>
      </dgm:t>
    </dgm:pt>
    <dgm:pt modelId="{37D04914-1552-4663-827B-C50224353795}">
      <dgm:prSet phldrT="[Testo]"/>
      <dgm:spPr/>
      <dgm:t>
        <a:bodyPr/>
        <a:lstStyle/>
        <a:p>
          <a:r>
            <a:rPr lang="it-IT" dirty="0" smtClean="0"/>
            <a:t>Progetto ‘</a:t>
          </a:r>
          <a:r>
            <a:rPr lang="it-IT" dirty="0" err="1" smtClean="0"/>
            <a:t>LightUp</a:t>
          </a:r>
          <a:r>
            <a:rPr lang="it-IT" dirty="0" smtClean="0"/>
            <a:t>’ delle Università di Parma e Torino  </a:t>
          </a:r>
        </a:p>
        <a:p>
          <a:r>
            <a:rPr lang="it-IT" dirty="0" smtClean="0"/>
            <a:t>‘</a:t>
          </a:r>
          <a:r>
            <a:rPr lang="it-IT" b="1" i="1" dirty="0" smtClean="0"/>
            <a:t>Meccanismi  anatomici-fisiologici soggiacenti il recupero della consapevolezza visiva nella scimmia con cecità corticale</a:t>
          </a:r>
          <a:r>
            <a:rPr lang="it-IT" dirty="0" smtClean="0"/>
            <a:t>’</a:t>
          </a:r>
          <a:endParaRPr lang="it-IT" dirty="0"/>
        </a:p>
      </dgm:t>
    </dgm:pt>
    <dgm:pt modelId="{2EA14C4A-43F2-43BA-9841-F4B5153A3071}" type="parTrans" cxnId="{32D31C34-19B9-4522-A62C-4D51955DB25B}">
      <dgm:prSet/>
      <dgm:spPr/>
      <dgm:t>
        <a:bodyPr/>
        <a:lstStyle/>
        <a:p>
          <a:endParaRPr lang="it-IT"/>
        </a:p>
      </dgm:t>
    </dgm:pt>
    <dgm:pt modelId="{B1352FDC-D702-4DD3-B8ED-5AA190810C20}" type="sibTrans" cxnId="{32D31C34-19B9-4522-A62C-4D51955DB25B}">
      <dgm:prSet/>
      <dgm:spPr/>
      <dgm:t>
        <a:bodyPr/>
        <a:lstStyle/>
        <a:p>
          <a:endParaRPr lang="it-IT"/>
        </a:p>
      </dgm:t>
    </dgm:pt>
    <dgm:pt modelId="{36A797E4-A12C-4813-A274-560B78CE0071}">
      <dgm:prSet phldrT="[Testo]"/>
      <dgm:spPr>
        <a:solidFill>
          <a:srgbClr val="92D050"/>
        </a:solidFill>
      </dgm:spPr>
      <dgm:t>
        <a:bodyPr/>
        <a:lstStyle/>
        <a:p>
          <a:r>
            <a:rPr lang="it-IT" dirty="0" smtClean="0"/>
            <a:t>Consiglio di Stato, </a:t>
          </a:r>
          <a:r>
            <a:rPr lang="it-IT" b="1" dirty="0" smtClean="0"/>
            <a:t>ordinanza cautelare</a:t>
          </a:r>
          <a:r>
            <a:rPr lang="it-IT" dirty="0" smtClean="0"/>
            <a:t> n. 230 del 23 gennaio 2020</a:t>
          </a:r>
          <a:endParaRPr lang="it-IT" dirty="0"/>
        </a:p>
      </dgm:t>
    </dgm:pt>
    <dgm:pt modelId="{B5B15D7A-D509-453B-B893-2586581750F5}" type="parTrans" cxnId="{E76CD01D-0CD6-4AB9-9CE2-E7F1C51689C6}">
      <dgm:prSet/>
      <dgm:spPr/>
      <dgm:t>
        <a:bodyPr/>
        <a:lstStyle/>
        <a:p>
          <a:endParaRPr lang="it-IT"/>
        </a:p>
      </dgm:t>
    </dgm:pt>
    <dgm:pt modelId="{B5917370-5799-4716-A8F2-4A2DD5133FA9}" type="sibTrans" cxnId="{E76CD01D-0CD6-4AB9-9CE2-E7F1C51689C6}">
      <dgm:prSet/>
      <dgm:spPr/>
      <dgm:t>
        <a:bodyPr/>
        <a:lstStyle/>
        <a:p>
          <a:endParaRPr lang="it-IT"/>
        </a:p>
      </dgm:t>
    </dgm:pt>
    <dgm:pt modelId="{0CA31997-B889-4F10-98F6-E2FE14DE0803}">
      <dgm:prSet phldrT="[Testo]"/>
      <dgm:spPr>
        <a:solidFill>
          <a:srgbClr val="92D050"/>
        </a:solidFill>
      </dgm:spPr>
      <dgm:t>
        <a:bodyPr/>
        <a:lstStyle/>
        <a:p>
          <a:r>
            <a:rPr lang="it-IT" dirty="0" smtClean="0"/>
            <a:t>Supplemento istruttoria </a:t>
          </a:r>
          <a:r>
            <a:rPr lang="it-IT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→ p</a:t>
          </a:r>
          <a:r>
            <a:rPr lang="it-IT" dirty="0" smtClean="0"/>
            <a:t>arere Consiglio Superiore di Sanità 23 marzo 2020</a:t>
          </a:r>
          <a:endParaRPr lang="it-IT" dirty="0"/>
        </a:p>
      </dgm:t>
    </dgm:pt>
    <dgm:pt modelId="{F3CBBE5A-78BA-45B4-97D5-2BF717BD94B3}" type="parTrans" cxnId="{E2B15BD5-97BE-4B13-80B8-19FC67B6692A}">
      <dgm:prSet/>
      <dgm:spPr/>
      <dgm:t>
        <a:bodyPr/>
        <a:lstStyle/>
        <a:p>
          <a:endParaRPr lang="it-IT"/>
        </a:p>
      </dgm:t>
    </dgm:pt>
    <dgm:pt modelId="{CB9C04C9-F1A6-4D15-96B0-114A2399E453}" type="sibTrans" cxnId="{E2B15BD5-97BE-4B13-80B8-19FC67B6692A}">
      <dgm:prSet/>
      <dgm:spPr/>
      <dgm:t>
        <a:bodyPr/>
        <a:lstStyle/>
        <a:p>
          <a:endParaRPr lang="it-IT"/>
        </a:p>
      </dgm:t>
    </dgm:pt>
    <dgm:pt modelId="{A1A15FAC-A273-430E-A72B-3721C8EA3A8A}">
      <dgm:prSet phldrT="[Testo]"/>
      <dgm:spPr>
        <a:solidFill>
          <a:srgbClr val="92D050"/>
        </a:solidFill>
      </dgm:spPr>
      <dgm:t>
        <a:bodyPr/>
        <a:lstStyle/>
        <a:p>
          <a:r>
            <a:rPr lang="it-IT" b="1" dirty="0" smtClean="0"/>
            <a:t>Sentenza di primo grado</a:t>
          </a:r>
          <a:r>
            <a:rPr lang="it-IT" dirty="0" smtClean="0"/>
            <a:t>, T.A.R. Lazio, </a:t>
          </a:r>
          <a:r>
            <a:rPr lang="it-IT" dirty="0" err="1" smtClean="0"/>
            <a:t>sent</a:t>
          </a:r>
          <a:r>
            <a:rPr lang="it-IT" dirty="0" smtClean="0"/>
            <a:t>. n. 5771 del 1° giugno 2020</a:t>
          </a:r>
          <a:endParaRPr lang="it-IT" dirty="0"/>
        </a:p>
      </dgm:t>
    </dgm:pt>
    <dgm:pt modelId="{14B0C21A-8C39-4D1A-B3F4-4F6EA791DFD7}" type="sibTrans" cxnId="{2F702BE1-B897-421B-A0FB-764E1055C65E}">
      <dgm:prSet/>
      <dgm:spPr/>
      <dgm:t>
        <a:bodyPr/>
        <a:lstStyle/>
        <a:p>
          <a:endParaRPr lang="it-IT"/>
        </a:p>
      </dgm:t>
    </dgm:pt>
    <dgm:pt modelId="{5206DE39-C300-47CA-BA53-2F800341D4A2}" type="parTrans" cxnId="{2F702BE1-B897-421B-A0FB-764E1055C65E}">
      <dgm:prSet/>
      <dgm:spPr/>
      <dgm:t>
        <a:bodyPr/>
        <a:lstStyle/>
        <a:p>
          <a:endParaRPr lang="it-IT"/>
        </a:p>
      </dgm:t>
    </dgm:pt>
    <dgm:pt modelId="{49B4A50B-D76F-42F9-A3EE-9D9A3F558B64}">
      <dgm:prSet phldrT="[Testo]" custT="1"/>
      <dgm:spPr>
        <a:solidFill>
          <a:srgbClr val="92D050"/>
        </a:solidFill>
      </dgm:spPr>
      <dgm:t>
        <a:bodyPr/>
        <a:lstStyle/>
        <a:p>
          <a:r>
            <a:rPr lang="it-IT" sz="1300" dirty="0" smtClean="0"/>
            <a:t>La </a:t>
          </a:r>
          <a:r>
            <a:rPr lang="it-IT" sz="1600" b="1" dirty="0" smtClean="0"/>
            <a:t>nuova ordinanza cautelare </a:t>
          </a:r>
          <a:r>
            <a:rPr lang="it-IT" sz="1300" dirty="0" smtClean="0"/>
            <a:t>del Consiglio di Stato (n. 5914 del 9 ottobre 2020) e il documento della CRUI, in attesa di una nuova pronuncia del Consiglio di Stato (28.01.2021)</a:t>
          </a:r>
          <a:endParaRPr lang="it-IT" sz="1300" dirty="0"/>
        </a:p>
      </dgm:t>
    </dgm:pt>
    <dgm:pt modelId="{17CDDFFC-E6F1-4244-AAEB-807E0C6055E1}" type="parTrans" cxnId="{B1F8CAA8-B66B-456C-ADCC-BF99AB7F760F}">
      <dgm:prSet/>
      <dgm:spPr/>
      <dgm:t>
        <a:bodyPr/>
        <a:lstStyle/>
        <a:p>
          <a:endParaRPr lang="it-IT"/>
        </a:p>
      </dgm:t>
    </dgm:pt>
    <dgm:pt modelId="{C647ACE4-EEA0-475B-A5C1-8763304D2940}" type="sibTrans" cxnId="{B1F8CAA8-B66B-456C-ADCC-BF99AB7F760F}">
      <dgm:prSet/>
      <dgm:spPr/>
      <dgm:t>
        <a:bodyPr/>
        <a:lstStyle/>
        <a:p>
          <a:endParaRPr lang="it-IT"/>
        </a:p>
      </dgm:t>
    </dgm:pt>
    <dgm:pt modelId="{4D3E883D-39DA-41F4-8D6A-66C67B6BC2EB}" type="pres">
      <dgm:prSet presAssocID="{02BF8CEE-049E-49F5-A280-068AA3CD1EB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F9ACCFA9-28C5-4A47-A6AD-EAF7F8631B1E}" type="pres">
      <dgm:prSet presAssocID="{F6CF2E9C-B484-48E0-84AF-4DEA71483B87}" presName="root1" presStyleCnt="0"/>
      <dgm:spPr/>
    </dgm:pt>
    <dgm:pt modelId="{6C1F93B6-4756-41A2-8C7F-7832F12C55B7}" type="pres">
      <dgm:prSet presAssocID="{F6CF2E9C-B484-48E0-84AF-4DEA71483B87}" presName="LevelOneTextNode" presStyleLbl="node0" presStyleIdx="0" presStyleCnt="1" custScaleX="99661" custScaleY="392372" custLinFactNeighborX="-4598" custLinFactNeighborY="6568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1315D6B0-AE58-49CE-99FB-3AEA89A60C85}" type="pres">
      <dgm:prSet presAssocID="{F6CF2E9C-B484-48E0-84AF-4DEA71483B87}" presName="level2hierChild" presStyleCnt="0"/>
      <dgm:spPr/>
    </dgm:pt>
    <dgm:pt modelId="{7800B38E-4B73-460B-849E-B65E75B05BBB}" type="pres">
      <dgm:prSet presAssocID="{2EA14C4A-43F2-43BA-9841-F4B5153A3071}" presName="conn2-1" presStyleLbl="parChTrans1D2" presStyleIdx="0" presStyleCnt="1"/>
      <dgm:spPr/>
      <dgm:t>
        <a:bodyPr/>
        <a:lstStyle/>
        <a:p>
          <a:endParaRPr lang="it-IT"/>
        </a:p>
      </dgm:t>
    </dgm:pt>
    <dgm:pt modelId="{B17DD4DC-1648-4829-89D2-E71C36444BA1}" type="pres">
      <dgm:prSet presAssocID="{2EA14C4A-43F2-43BA-9841-F4B5153A3071}" presName="connTx" presStyleLbl="parChTrans1D2" presStyleIdx="0" presStyleCnt="1"/>
      <dgm:spPr/>
      <dgm:t>
        <a:bodyPr/>
        <a:lstStyle/>
        <a:p>
          <a:endParaRPr lang="it-IT"/>
        </a:p>
      </dgm:t>
    </dgm:pt>
    <dgm:pt modelId="{3A6D822F-F329-4B99-AC98-98DB2571BAFD}" type="pres">
      <dgm:prSet presAssocID="{37D04914-1552-4663-827B-C50224353795}" presName="root2" presStyleCnt="0"/>
      <dgm:spPr/>
    </dgm:pt>
    <dgm:pt modelId="{6E05A111-62EC-4A58-B635-100A2E5A4429}" type="pres">
      <dgm:prSet presAssocID="{37D04914-1552-4663-827B-C50224353795}" presName="LevelTwoTextNode" presStyleLbl="node2" presStyleIdx="0" presStyleCnt="1" custScaleX="107165" custScaleY="171027" custLinFactNeighborX="-18825" custLinFactNeighborY="607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E2D2ED90-34F9-470E-AD3F-EE718672EF50}" type="pres">
      <dgm:prSet presAssocID="{37D04914-1552-4663-827B-C50224353795}" presName="level3hierChild" presStyleCnt="0"/>
      <dgm:spPr/>
    </dgm:pt>
    <dgm:pt modelId="{BB02DEAB-3F52-400A-9334-17EE30DAFAFE}" type="pres">
      <dgm:prSet presAssocID="{B5B15D7A-D509-453B-B893-2586581750F5}" presName="conn2-1" presStyleLbl="parChTrans1D3" presStyleIdx="0" presStyleCnt="4"/>
      <dgm:spPr/>
      <dgm:t>
        <a:bodyPr/>
        <a:lstStyle/>
        <a:p>
          <a:endParaRPr lang="it-IT"/>
        </a:p>
      </dgm:t>
    </dgm:pt>
    <dgm:pt modelId="{3B49A93B-BE52-4561-834E-6A4752A47BEE}" type="pres">
      <dgm:prSet presAssocID="{B5B15D7A-D509-453B-B893-2586581750F5}" presName="connTx" presStyleLbl="parChTrans1D3" presStyleIdx="0" presStyleCnt="4"/>
      <dgm:spPr/>
      <dgm:t>
        <a:bodyPr/>
        <a:lstStyle/>
        <a:p>
          <a:endParaRPr lang="it-IT"/>
        </a:p>
      </dgm:t>
    </dgm:pt>
    <dgm:pt modelId="{999B3E2E-1432-43E2-9D35-A88890091278}" type="pres">
      <dgm:prSet presAssocID="{36A797E4-A12C-4813-A274-560B78CE0071}" presName="root2" presStyleCnt="0"/>
      <dgm:spPr/>
    </dgm:pt>
    <dgm:pt modelId="{E2CABC6A-5905-41CD-BE59-959A9D0E6CAC}" type="pres">
      <dgm:prSet presAssocID="{36A797E4-A12C-4813-A274-560B78CE0071}" presName="LevelTwoTextNode" presStyleLbl="node3" presStyleIdx="0" presStyleCnt="4" custScaleY="77077" custLinFactNeighborX="-2030" custLinFactNeighborY="-51040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5EB4C5CC-7D7E-490A-BCDA-14F68385F2A7}" type="pres">
      <dgm:prSet presAssocID="{36A797E4-A12C-4813-A274-560B78CE0071}" presName="level3hierChild" presStyleCnt="0"/>
      <dgm:spPr/>
    </dgm:pt>
    <dgm:pt modelId="{28E8D3CC-46D7-4B45-8202-4624CB965C49}" type="pres">
      <dgm:prSet presAssocID="{F3CBBE5A-78BA-45B4-97D5-2BF717BD94B3}" presName="conn2-1" presStyleLbl="parChTrans1D3" presStyleIdx="1" presStyleCnt="4"/>
      <dgm:spPr/>
      <dgm:t>
        <a:bodyPr/>
        <a:lstStyle/>
        <a:p>
          <a:endParaRPr lang="it-IT"/>
        </a:p>
      </dgm:t>
    </dgm:pt>
    <dgm:pt modelId="{D8CC6F7F-2E48-4673-B531-0376ED980DCF}" type="pres">
      <dgm:prSet presAssocID="{F3CBBE5A-78BA-45B4-97D5-2BF717BD94B3}" presName="connTx" presStyleLbl="parChTrans1D3" presStyleIdx="1" presStyleCnt="4"/>
      <dgm:spPr/>
      <dgm:t>
        <a:bodyPr/>
        <a:lstStyle/>
        <a:p>
          <a:endParaRPr lang="it-IT"/>
        </a:p>
      </dgm:t>
    </dgm:pt>
    <dgm:pt modelId="{AD6DBF07-A79E-47F1-AFAB-66F4E3EDEC92}" type="pres">
      <dgm:prSet presAssocID="{0CA31997-B889-4F10-98F6-E2FE14DE0803}" presName="root2" presStyleCnt="0"/>
      <dgm:spPr/>
    </dgm:pt>
    <dgm:pt modelId="{1CB145D9-9F68-4A80-86C9-913053A16613}" type="pres">
      <dgm:prSet presAssocID="{0CA31997-B889-4F10-98F6-E2FE14DE0803}" presName="LevelTwoTextNod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06C64B19-B83D-4943-B2A0-80F9AAF0B5F9}" type="pres">
      <dgm:prSet presAssocID="{0CA31997-B889-4F10-98F6-E2FE14DE0803}" presName="level3hierChild" presStyleCnt="0"/>
      <dgm:spPr/>
    </dgm:pt>
    <dgm:pt modelId="{0280748C-4E16-4AAE-8416-8145EE57FE6A}" type="pres">
      <dgm:prSet presAssocID="{5206DE39-C300-47CA-BA53-2F800341D4A2}" presName="conn2-1" presStyleLbl="parChTrans1D3" presStyleIdx="2" presStyleCnt="4"/>
      <dgm:spPr/>
      <dgm:t>
        <a:bodyPr/>
        <a:lstStyle/>
        <a:p>
          <a:endParaRPr lang="it-IT"/>
        </a:p>
      </dgm:t>
    </dgm:pt>
    <dgm:pt modelId="{802920A7-C59E-4FDE-ADE3-63AA15B07D8B}" type="pres">
      <dgm:prSet presAssocID="{5206DE39-C300-47CA-BA53-2F800341D4A2}" presName="connTx" presStyleLbl="parChTrans1D3" presStyleIdx="2" presStyleCnt="4"/>
      <dgm:spPr/>
      <dgm:t>
        <a:bodyPr/>
        <a:lstStyle/>
        <a:p>
          <a:endParaRPr lang="it-IT"/>
        </a:p>
      </dgm:t>
    </dgm:pt>
    <dgm:pt modelId="{576E9D4E-8CA1-4257-BAD7-374F1C3AA471}" type="pres">
      <dgm:prSet presAssocID="{A1A15FAC-A273-430E-A72B-3721C8EA3A8A}" presName="root2" presStyleCnt="0"/>
      <dgm:spPr/>
    </dgm:pt>
    <dgm:pt modelId="{103E42C3-87BA-45D4-BEB1-1FB86B5C0C75}" type="pres">
      <dgm:prSet presAssocID="{A1A15FAC-A273-430E-A72B-3721C8EA3A8A}" presName="LevelTwoTextNode" presStyleLbl="node3" presStyleIdx="2" presStyleCnt="4" custLinFactNeighborX="1988" custLinFactNeighborY="-180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E9A03E27-F129-4860-931B-3189589CB998}" type="pres">
      <dgm:prSet presAssocID="{A1A15FAC-A273-430E-A72B-3721C8EA3A8A}" presName="level3hierChild" presStyleCnt="0"/>
      <dgm:spPr/>
    </dgm:pt>
    <dgm:pt modelId="{3B2BAD0F-C7C1-4AAF-BE7E-772A661CBA09}" type="pres">
      <dgm:prSet presAssocID="{17CDDFFC-E6F1-4244-AAEB-807E0C6055E1}" presName="conn2-1" presStyleLbl="parChTrans1D3" presStyleIdx="3" presStyleCnt="4"/>
      <dgm:spPr/>
      <dgm:t>
        <a:bodyPr/>
        <a:lstStyle/>
        <a:p>
          <a:endParaRPr lang="it-IT"/>
        </a:p>
      </dgm:t>
    </dgm:pt>
    <dgm:pt modelId="{067AF6E1-72CF-4BD1-8084-1AC7C3029A29}" type="pres">
      <dgm:prSet presAssocID="{17CDDFFC-E6F1-4244-AAEB-807E0C6055E1}" presName="connTx" presStyleLbl="parChTrans1D3" presStyleIdx="3" presStyleCnt="4"/>
      <dgm:spPr/>
      <dgm:t>
        <a:bodyPr/>
        <a:lstStyle/>
        <a:p>
          <a:endParaRPr lang="it-IT"/>
        </a:p>
      </dgm:t>
    </dgm:pt>
    <dgm:pt modelId="{4C993710-78EE-4B2C-A043-1CC73245976E}" type="pres">
      <dgm:prSet presAssocID="{49B4A50B-D76F-42F9-A3EE-9D9A3F558B64}" presName="root2" presStyleCnt="0"/>
      <dgm:spPr/>
    </dgm:pt>
    <dgm:pt modelId="{ACEF99C1-0FCB-45A3-A297-7132A805210F}" type="pres">
      <dgm:prSet presAssocID="{49B4A50B-D76F-42F9-A3EE-9D9A3F558B64}" presName="LevelTwoTextNode" presStyleLbl="node3" presStyleIdx="3" presStyleCnt="4" custLinFactNeighborX="1968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DBD3126D-8C44-4645-9B4A-FC47C211DFB2}" type="pres">
      <dgm:prSet presAssocID="{49B4A50B-D76F-42F9-A3EE-9D9A3F558B64}" presName="level3hierChild" presStyleCnt="0"/>
      <dgm:spPr/>
    </dgm:pt>
  </dgm:ptLst>
  <dgm:cxnLst>
    <dgm:cxn modelId="{AA9DC010-7D76-4E48-9D13-28AD50183D27}" type="presOf" srcId="{17CDDFFC-E6F1-4244-AAEB-807E0C6055E1}" destId="{067AF6E1-72CF-4BD1-8084-1AC7C3029A29}" srcOrd="1" destOrd="0" presId="urn:microsoft.com/office/officeart/2005/8/layout/hierarchy2"/>
    <dgm:cxn modelId="{C18E227D-EA4F-4D54-A668-3DB265B056E3}" type="presOf" srcId="{B5B15D7A-D509-453B-B893-2586581750F5}" destId="{3B49A93B-BE52-4561-834E-6A4752A47BEE}" srcOrd="1" destOrd="0" presId="urn:microsoft.com/office/officeart/2005/8/layout/hierarchy2"/>
    <dgm:cxn modelId="{16E791F8-DD3A-439B-BABE-6CA25AE41C4A}" type="presOf" srcId="{37D04914-1552-4663-827B-C50224353795}" destId="{6E05A111-62EC-4A58-B635-100A2E5A4429}" srcOrd="0" destOrd="0" presId="urn:microsoft.com/office/officeart/2005/8/layout/hierarchy2"/>
    <dgm:cxn modelId="{A9104073-F140-4E21-A25B-A98084117D8F}" srcId="{02BF8CEE-049E-49F5-A280-068AA3CD1EBC}" destId="{F6CF2E9C-B484-48E0-84AF-4DEA71483B87}" srcOrd="0" destOrd="0" parTransId="{2577CB8B-DF81-4FAB-99EF-CA0B1A1670AE}" sibTransId="{3C199F87-4189-4A94-81F3-57FD608DB99B}"/>
    <dgm:cxn modelId="{D810C0C7-F034-4101-92ED-722DCE15D141}" type="presOf" srcId="{36A797E4-A12C-4813-A274-560B78CE0071}" destId="{E2CABC6A-5905-41CD-BE59-959A9D0E6CAC}" srcOrd="0" destOrd="0" presId="urn:microsoft.com/office/officeart/2005/8/layout/hierarchy2"/>
    <dgm:cxn modelId="{E2B15BD5-97BE-4B13-80B8-19FC67B6692A}" srcId="{37D04914-1552-4663-827B-C50224353795}" destId="{0CA31997-B889-4F10-98F6-E2FE14DE0803}" srcOrd="1" destOrd="0" parTransId="{F3CBBE5A-78BA-45B4-97D5-2BF717BD94B3}" sibTransId="{CB9C04C9-F1A6-4D15-96B0-114A2399E453}"/>
    <dgm:cxn modelId="{A6B8CEDC-B386-4887-81DF-5E640B26775C}" type="presOf" srcId="{F6CF2E9C-B484-48E0-84AF-4DEA71483B87}" destId="{6C1F93B6-4756-41A2-8C7F-7832F12C55B7}" srcOrd="0" destOrd="0" presId="urn:microsoft.com/office/officeart/2005/8/layout/hierarchy2"/>
    <dgm:cxn modelId="{95F4D31E-DCF3-4AB4-8909-9B9445B9C4CC}" type="presOf" srcId="{0CA31997-B889-4F10-98F6-E2FE14DE0803}" destId="{1CB145D9-9F68-4A80-86C9-913053A16613}" srcOrd="0" destOrd="0" presId="urn:microsoft.com/office/officeart/2005/8/layout/hierarchy2"/>
    <dgm:cxn modelId="{B4AC5CEA-4E7B-4040-AE4E-FD4A5B4BFBC5}" type="presOf" srcId="{F3CBBE5A-78BA-45B4-97D5-2BF717BD94B3}" destId="{D8CC6F7F-2E48-4673-B531-0376ED980DCF}" srcOrd="1" destOrd="0" presId="urn:microsoft.com/office/officeart/2005/8/layout/hierarchy2"/>
    <dgm:cxn modelId="{2F702BE1-B897-421B-A0FB-764E1055C65E}" srcId="{37D04914-1552-4663-827B-C50224353795}" destId="{A1A15FAC-A273-430E-A72B-3721C8EA3A8A}" srcOrd="2" destOrd="0" parTransId="{5206DE39-C300-47CA-BA53-2F800341D4A2}" sibTransId="{14B0C21A-8C39-4D1A-B3F4-4F6EA791DFD7}"/>
    <dgm:cxn modelId="{B7D35CE5-50AD-4EC0-A996-8A66DEADB692}" type="presOf" srcId="{F3CBBE5A-78BA-45B4-97D5-2BF717BD94B3}" destId="{28E8D3CC-46D7-4B45-8202-4624CB965C49}" srcOrd="0" destOrd="0" presId="urn:microsoft.com/office/officeart/2005/8/layout/hierarchy2"/>
    <dgm:cxn modelId="{3650C952-0F96-44B7-8C07-79051127675D}" type="presOf" srcId="{5206DE39-C300-47CA-BA53-2F800341D4A2}" destId="{802920A7-C59E-4FDE-ADE3-63AA15B07D8B}" srcOrd="1" destOrd="0" presId="urn:microsoft.com/office/officeart/2005/8/layout/hierarchy2"/>
    <dgm:cxn modelId="{6DDF9696-7A42-4CFF-B4B1-D884125DD8BF}" type="presOf" srcId="{49B4A50B-D76F-42F9-A3EE-9D9A3F558B64}" destId="{ACEF99C1-0FCB-45A3-A297-7132A805210F}" srcOrd="0" destOrd="0" presId="urn:microsoft.com/office/officeart/2005/8/layout/hierarchy2"/>
    <dgm:cxn modelId="{32D31C34-19B9-4522-A62C-4D51955DB25B}" srcId="{F6CF2E9C-B484-48E0-84AF-4DEA71483B87}" destId="{37D04914-1552-4663-827B-C50224353795}" srcOrd="0" destOrd="0" parTransId="{2EA14C4A-43F2-43BA-9841-F4B5153A3071}" sibTransId="{B1352FDC-D702-4DD3-B8ED-5AA190810C20}"/>
    <dgm:cxn modelId="{4DF12AD0-DA43-4051-87AD-784106056E6E}" type="presOf" srcId="{2EA14C4A-43F2-43BA-9841-F4B5153A3071}" destId="{7800B38E-4B73-460B-849E-B65E75B05BBB}" srcOrd="0" destOrd="0" presId="urn:microsoft.com/office/officeart/2005/8/layout/hierarchy2"/>
    <dgm:cxn modelId="{F3EA88C5-C324-4E51-A9C8-5F9E1D5930B6}" type="presOf" srcId="{5206DE39-C300-47CA-BA53-2F800341D4A2}" destId="{0280748C-4E16-4AAE-8416-8145EE57FE6A}" srcOrd="0" destOrd="0" presId="urn:microsoft.com/office/officeart/2005/8/layout/hierarchy2"/>
    <dgm:cxn modelId="{E76CD01D-0CD6-4AB9-9CE2-E7F1C51689C6}" srcId="{37D04914-1552-4663-827B-C50224353795}" destId="{36A797E4-A12C-4813-A274-560B78CE0071}" srcOrd="0" destOrd="0" parTransId="{B5B15D7A-D509-453B-B893-2586581750F5}" sibTransId="{B5917370-5799-4716-A8F2-4A2DD5133FA9}"/>
    <dgm:cxn modelId="{10F126F1-C164-4879-A5F9-DD4201389D0E}" type="presOf" srcId="{B5B15D7A-D509-453B-B893-2586581750F5}" destId="{BB02DEAB-3F52-400A-9334-17EE30DAFAFE}" srcOrd="0" destOrd="0" presId="urn:microsoft.com/office/officeart/2005/8/layout/hierarchy2"/>
    <dgm:cxn modelId="{3C9A163A-F83F-4D6B-8520-CDF0B0AC71D0}" type="presOf" srcId="{02BF8CEE-049E-49F5-A280-068AA3CD1EBC}" destId="{4D3E883D-39DA-41F4-8D6A-66C67B6BC2EB}" srcOrd="0" destOrd="0" presId="urn:microsoft.com/office/officeart/2005/8/layout/hierarchy2"/>
    <dgm:cxn modelId="{2D8D1C47-19C2-4A97-B696-F43859BC80E8}" type="presOf" srcId="{2EA14C4A-43F2-43BA-9841-F4B5153A3071}" destId="{B17DD4DC-1648-4829-89D2-E71C36444BA1}" srcOrd="1" destOrd="0" presId="urn:microsoft.com/office/officeart/2005/8/layout/hierarchy2"/>
    <dgm:cxn modelId="{B1F8CAA8-B66B-456C-ADCC-BF99AB7F760F}" srcId="{37D04914-1552-4663-827B-C50224353795}" destId="{49B4A50B-D76F-42F9-A3EE-9D9A3F558B64}" srcOrd="3" destOrd="0" parTransId="{17CDDFFC-E6F1-4244-AAEB-807E0C6055E1}" sibTransId="{C647ACE4-EEA0-475B-A5C1-8763304D2940}"/>
    <dgm:cxn modelId="{BE39B763-E302-4511-90E6-B5688CCC0E8A}" type="presOf" srcId="{A1A15FAC-A273-430E-A72B-3721C8EA3A8A}" destId="{103E42C3-87BA-45D4-BEB1-1FB86B5C0C75}" srcOrd="0" destOrd="0" presId="urn:microsoft.com/office/officeart/2005/8/layout/hierarchy2"/>
    <dgm:cxn modelId="{A19FE809-0203-4CF4-B5C9-08001847D02F}" type="presOf" srcId="{17CDDFFC-E6F1-4244-AAEB-807E0C6055E1}" destId="{3B2BAD0F-C7C1-4AAF-BE7E-772A661CBA09}" srcOrd="0" destOrd="0" presId="urn:microsoft.com/office/officeart/2005/8/layout/hierarchy2"/>
    <dgm:cxn modelId="{786CDD2C-29C8-4D4D-A0D5-DDB6B1DF04E8}" type="presParOf" srcId="{4D3E883D-39DA-41F4-8D6A-66C67B6BC2EB}" destId="{F9ACCFA9-28C5-4A47-A6AD-EAF7F8631B1E}" srcOrd="0" destOrd="0" presId="urn:microsoft.com/office/officeart/2005/8/layout/hierarchy2"/>
    <dgm:cxn modelId="{4C126860-AF29-421A-BD09-B33B5AED9DBB}" type="presParOf" srcId="{F9ACCFA9-28C5-4A47-A6AD-EAF7F8631B1E}" destId="{6C1F93B6-4756-41A2-8C7F-7832F12C55B7}" srcOrd="0" destOrd="0" presId="urn:microsoft.com/office/officeart/2005/8/layout/hierarchy2"/>
    <dgm:cxn modelId="{70E3340C-CCD2-4A8C-8AEB-2DE6714E2F32}" type="presParOf" srcId="{F9ACCFA9-28C5-4A47-A6AD-EAF7F8631B1E}" destId="{1315D6B0-AE58-49CE-99FB-3AEA89A60C85}" srcOrd="1" destOrd="0" presId="urn:microsoft.com/office/officeart/2005/8/layout/hierarchy2"/>
    <dgm:cxn modelId="{B8864F52-63C9-40EE-B4C4-64AA67A3E580}" type="presParOf" srcId="{1315D6B0-AE58-49CE-99FB-3AEA89A60C85}" destId="{7800B38E-4B73-460B-849E-B65E75B05BBB}" srcOrd="0" destOrd="0" presId="urn:microsoft.com/office/officeart/2005/8/layout/hierarchy2"/>
    <dgm:cxn modelId="{EF9B27BA-CD5F-435D-B6B4-CCAEB24BDC1F}" type="presParOf" srcId="{7800B38E-4B73-460B-849E-B65E75B05BBB}" destId="{B17DD4DC-1648-4829-89D2-E71C36444BA1}" srcOrd="0" destOrd="0" presId="urn:microsoft.com/office/officeart/2005/8/layout/hierarchy2"/>
    <dgm:cxn modelId="{27D8EACC-DAC6-4DDB-A05C-08A895705CE2}" type="presParOf" srcId="{1315D6B0-AE58-49CE-99FB-3AEA89A60C85}" destId="{3A6D822F-F329-4B99-AC98-98DB2571BAFD}" srcOrd="1" destOrd="0" presId="urn:microsoft.com/office/officeart/2005/8/layout/hierarchy2"/>
    <dgm:cxn modelId="{C93C5A4C-B6A9-4D99-B4CC-BA79CA9497EC}" type="presParOf" srcId="{3A6D822F-F329-4B99-AC98-98DB2571BAFD}" destId="{6E05A111-62EC-4A58-B635-100A2E5A4429}" srcOrd="0" destOrd="0" presId="urn:microsoft.com/office/officeart/2005/8/layout/hierarchy2"/>
    <dgm:cxn modelId="{B4F9B638-2283-48B0-A189-0F03F0E78341}" type="presParOf" srcId="{3A6D822F-F329-4B99-AC98-98DB2571BAFD}" destId="{E2D2ED90-34F9-470E-AD3F-EE718672EF50}" srcOrd="1" destOrd="0" presId="urn:microsoft.com/office/officeart/2005/8/layout/hierarchy2"/>
    <dgm:cxn modelId="{840E907B-956D-4E16-BF36-3C9F8A035B08}" type="presParOf" srcId="{E2D2ED90-34F9-470E-AD3F-EE718672EF50}" destId="{BB02DEAB-3F52-400A-9334-17EE30DAFAFE}" srcOrd="0" destOrd="0" presId="urn:microsoft.com/office/officeart/2005/8/layout/hierarchy2"/>
    <dgm:cxn modelId="{47A16692-064B-48E2-B045-B39495D36FDC}" type="presParOf" srcId="{BB02DEAB-3F52-400A-9334-17EE30DAFAFE}" destId="{3B49A93B-BE52-4561-834E-6A4752A47BEE}" srcOrd="0" destOrd="0" presId="urn:microsoft.com/office/officeart/2005/8/layout/hierarchy2"/>
    <dgm:cxn modelId="{8E077381-45BE-4ACC-882C-781D5D952A16}" type="presParOf" srcId="{E2D2ED90-34F9-470E-AD3F-EE718672EF50}" destId="{999B3E2E-1432-43E2-9D35-A88890091278}" srcOrd="1" destOrd="0" presId="urn:microsoft.com/office/officeart/2005/8/layout/hierarchy2"/>
    <dgm:cxn modelId="{E689EBFF-97E9-4E6C-9461-F7DF322D8C35}" type="presParOf" srcId="{999B3E2E-1432-43E2-9D35-A88890091278}" destId="{E2CABC6A-5905-41CD-BE59-959A9D0E6CAC}" srcOrd="0" destOrd="0" presId="urn:microsoft.com/office/officeart/2005/8/layout/hierarchy2"/>
    <dgm:cxn modelId="{C3826665-600A-4964-AB60-041D6AE7099A}" type="presParOf" srcId="{999B3E2E-1432-43E2-9D35-A88890091278}" destId="{5EB4C5CC-7D7E-490A-BCDA-14F68385F2A7}" srcOrd="1" destOrd="0" presId="urn:microsoft.com/office/officeart/2005/8/layout/hierarchy2"/>
    <dgm:cxn modelId="{77DC80DE-E0DF-4B0B-A821-DEE1E1768ABF}" type="presParOf" srcId="{E2D2ED90-34F9-470E-AD3F-EE718672EF50}" destId="{28E8D3CC-46D7-4B45-8202-4624CB965C49}" srcOrd="2" destOrd="0" presId="urn:microsoft.com/office/officeart/2005/8/layout/hierarchy2"/>
    <dgm:cxn modelId="{E3C8ECC4-863B-4E25-A92D-D7DF58E3E5A4}" type="presParOf" srcId="{28E8D3CC-46D7-4B45-8202-4624CB965C49}" destId="{D8CC6F7F-2E48-4673-B531-0376ED980DCF}" srcOrd="0" destOrd="0" presId="urn:microsoft.com/office/officeart/2005/8/layout/hierarchy2"/>
    <dgm:cxn modelId="{4D902C75-F6DA-4B1C-89D7-9FFD41236ADB}" type="presParOf" srcId="{E2D2ED90-34F9-470E-AD3F-EE718672EF50}" destId="{AD6DBF07-A79E-47F1-AFAB-66F4E3EDEC92}" srcOrd="3" destOrd="0" presId="urn:microsoft.com/office/officeart/2005/8/layout/hierarchy2"/>
    <dgm:cxn modelId="{284921CF-48D5-4F03-8D53-8E24D841A5FA}" type="presParOf" srcId="{AD6DBF07-A79E-47F1-AFAB-66F4E3EDEC92}" destId="{1CB145D9-9F68-4A80-86C9-913053A16613}" srcOrd="0" destOrd="0" presId="urn:microsoft.com/office/officeart/2005/8/layout/hierarchy2"/>
    <dgm:cxn modelId="{31CE5432-B798-4CAF-9AE1-AB252EEB33A5}" type="presParOf" srcId="{AD6DBF07-A79E-47F1-AFAB-66F4E3EDEC92}" destId="{06C64B19-B83D-4943-B2A0-80F9AAF0B5F9}" srcOrd="1" destOrd="0" presId="urn:microsoft.com/office/officeart/2005/8/layout/hierarchy2"/>
    <dgm:cxn modelId="{5A4EB0C1-DE60-4376-9692-BE3EDBF9D395}" type="presParOf" srcId="{E2D2ED90-34F9-470E-AD3F-EE718672EF50}" destId="{0280748C-4E16-4AAE-8416-8145EE57FE6A}" srcOrd="4" destOrd="0" presId="urn:microsoft.com/office/officeart/2005/8/layout/hierarchy2"/>
    <dgm:cxn modelId="{5F92DFA2-C23D-4947-8CA7-31A607A29C74}" type="presParOf" srcId="{0280748C-4E16-4AAE-8416-8145EE57FE6A}" destId="{802920A7-C59E-4FDE-ADE3-63AA15B07D8B}" srcOrd="0" destOrd="0" presId="urn:microsoft.com/office/officeart/2005/8/layout/hierarchy2"/>
    <dgm:cxn modelId="{0360A1B8-17D8-491F-B65D-FB7701A0CE1F}" type="presParOf" srcId="{E2D2ED90-34F9-470E-AD3F-EE718672EF50}" destId="{576E9D4E-8CA1-4257-BAD7-374F1C3AA471}" srcOrd="5" destOrd="0" presId="urn:microsoft.com/office/officeart/2005/8/layout/hierarchy2"/>
    <dgm:cxn modelId="{2F78C2B4-88FB-4DC5-AFC2-6C20BEC5987C}" type="presParOf" srcId="{576E9D4E-8CA1-4257-BAD7-374F1C3AA471}" destId="{103E42C3-87BA-45D4-BEB1-1FB86B5C0C75}" srcOrd="0" destOrd="0" presId="urn:microsoft.com/office/officeart/2005/8/layout/hierarchy2"/>
    <dgm:cxn modelId="{FF29BF01-AA33-475E-8C9A-CD26735376F2}" type="presParOf" srcId="{576E9D4E-8CA1-4257-BAD7-374F1C3AA471}" destId="{E9A03E27-F129-4860-931B-3189589CB998}" srcOrd="1" destOrd="0" presId="urn:microsoft.com/office/officeart/2005/8/layout/hierarchy2"/>
    <dgm:cxn modelId="{F7605BC5-9C20-4BA9-94A1-D0444353EF75}" type="presParOf" srcId="{E2D2ED90-34F9-470E-AD3F-EE718672EF50}" destId="{3B2BAD0F-C7C1-4AAF-BE7E-772A661CBA09}" srcOrd="6" destOrd="0" presId="urn:microsoft.com/office/officeart/2005/8/layout/hierarchy2"/>
    <dgm:cxn modelId="{97DE5F03-AA7A-429A-8B24-7F03510329F3}" type="presParOf" srcId="{3B2BAD0F-C7C1-4AAF-BE7E-772A661CBA09}" destId="{067AF6E1-72CF-4BD1-8084-1AC7C3029A29}" srcOrd="0" destOrd="0" presId="urn:microsoft.com/office/officeart/2005/8/layout/hierarchy2"/>
    <dgm:cxn modelId="{FF4F3C82-5503-4229-B04B-B5557FA43FF8}" type="presParOf" srcId="{E2D2ED90-34F9-470E-AD3F-EE718672EF50}" destId="{4C993710-78EE-4B2C-A043-1CC73245976E}" srcOrd="7" destOrd="0" presId="urn:microsoft.com/office/officeart/2005/8/layout/hierarchy2"/>
    <dgm:cxn modelId="{0DCD2F31-D9EF-4A7D-9D11-C442858BB225}" type="presParOf" srcId="{4C993710-78EE-4B2C-A043-1CC73245976E}" destId="{ACEF99C1-0FCB-45A3-A297-7132A805210F}" srcOrd="0" destOrd="0" presId="urn:microsoft.com/office/officeart/2005/8/layout/hierarchy2"/>
    <dgm:cxn modelId="{45432B18-8974-4044-9CE6-9B8E27D23C0F}" type="presParOf" srcId="{4C993710-78EE-4B2C-A043-1CC73245976E}" destId="{DBD3126D-8C44-4645-9B4A-FC47C211DFB2}" srcOrd="1" destOrd="0" presId="urn:microsoft.com/office/officeart/2005/8/layout/hierarchy2"/>
  </dgm:cxnLst>
  <dgm:bg>
    <a:solidFill>
      <a:schemeClr val="accent4">
        <a:lumMod val="20000"/>
        <a:lumOff val="80000"/>
      </a:schemeClr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D8EA24-EE3C-4CE0-A75B-414E79F43E65}">
      <dsp:nvSpPr>
        <dsp:cNvPr id="0" name=""/>
        <dsp:cNvSpPr/>
      </dsp:nvSpPr>
      <dsp:spPr>
        <a:xfrm rot="16200000">
          <a:off x="-277750" y="296764"/>
          <a:ext cx="6382188" cy="5815736"/>
        </a:xfrm>
        <a:prstGeom prst="downArrow">
          <a:avLst>
            <a:gd name="adj1" fmla="val 50000"/>
            <a:gd name="adj2" fmla="val 35000"/>
          </a:avLst>
        </a:prstGeom>
        <a:gradFill flip="none" rotWithShape="0">
          <a:gsLst>
            <a:gs pos="0">
              <a:schemeClr val="accent2">
                <a:hueOff val="0"/>
                <a:satOff val="0"/>
                <a:lumOff val="0"/>
                <a:shade val="30000"/>
                <a:satMod val="115000"/>
              </a:schemeClr>
            </a:gs>
            <a:gs pos="50000">
              <a:schemeClr val="accent2">
                <a:hueOff val="0"/>
                <a:satOff val="0"/>
                <a:lumOff val="0"/>
                <a:shade val="67500"/>
                <a:satMod val="115000"/>
              </a:schemeClr>
            </a:gs>
            <a:gs pos="100000">
              <a:schemeClr val="accent2">
                <a:hueOff val="0"/>
                <a:satOff val="0"/>
                <a:lumOff val="0"/>
                <a:shade val="100000"/>
                <a:satMod val="115000"/>
              </a:schemeClr>
            </a:gs>
          </a:gsLst>
          <a:path path="circle">
            <a:fillToRect l="50000" t="50000" r="50000" b="50000"/>
          </a:path>
          <a:tileRect/>
        </a:gra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t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600" kern="1200" dirty="0" smtClean="0"/>
            <a:t>Animali utilizzati a fini scientifici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000" u="sng" kern="1200" dirty="0" smtClean="0"/>
            <a:t>Funzione strumentale </a:t>
          </a:r>
          <a:r>
            <a:rPr lang="it-IT" sz="2000" kern="1200" dirty="0" smtClean="0"/>
            <a:t>a salute umana o di altri animali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000" kern="1200" dirty="0" smtClean="0"/>
            <a:t>Misure relative alla loro protezione - finalità esplicitata a chiare lettere dalla normativa italiana, di attuazione della direttiva UE n. 63/2010 </a:t>
          </a:r>
          <a:endParaRPr lang="it-IT" sz="2000" kern="1200" dirty="0"/>
        </a:p>
      </dsp:txBody>
      <dsp:txXfrm rot="5400000">
        <a:off x="5476" y="1609085"/>
        <a:ext cx="4797982" cy="3191094"/>
      </dsp:txXfrm>
    </dsp:sp>
    <dsp:sp modelId="{7338F624-DD25-43A5-AC7D-E715B6CA8DA6}">
      <dsp:nvSpPr>
        <dsp:cNvPr id="0" name=""/>
        <dsp:cNvSpPr/>
      </dsp:nvSpPr>
      <dsp:spPr>
        <a:xfrm rot="5400000">
          <a:off x="5769424" y="179121"/>
          <a:ext cx="6364683" cy="6016262"/>
        </a:xfrm>
        <a:prstGeom prst="downArrow">
          <a:avLst>
            <a:gd name="adj1" fmla="val 50000"/>
            <a:gd name="adj2" fmla="val 35000"/>
          </a:avLst>
        </a:prstGeom>
        <a:gradFill flip="none" rotWithShape="0">
          <a:gsLst>
            <a:gs pos="0">
              <a:schemeClr val="accent2">
                <a:shade val="30000"/>
                <a:satMod val="115000"/>
              </a:schemeClr>
            </a:gs>
            <a:gs pos="50000">
              <a:schemeClr val="accent2">
                <a:shade val="67500"/>
                <a:satMod val="115000"/>
              </a:schemeClr>
            </a:gs>
            <a:gs pos="100000">
              <a:schemeClr val="accent2">
                <a:shade val="100000"/>
                <a:satMod val="115000"/>
              </a:schemeClr>
            </a:gs>
          </a:gsLst>
          <a:path path="circle">
            <a:fillToRect l="50000" t="50000" r="50000" b="50000"/>
          </a:path>
          <a:tileRect/>
        </a:gra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t" anchorCtr="0">
          <a:noAutofit/>
        </a:bodyPr>
        <a:lstStyle/>
        <a:p>
          <a:pPr lvl="0" algn="l" defTabSz="1600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it-IT" sz="3600" kern="1200" dirty="0" smtClean="0"/>
            <a:t>Persona</a:t>
          </a:r>
        </a:p>
        <a:p>
          <a:pPr lvl="0" algn="l" defTabSz="1600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it-IT" sz="1800" u="sng" kern="1200" dirty="0" smtClean="0"/>
            <a:t>Mai strumentale </a:t>
          </a:r>
          <a:r>
            <a:rPr lang="it-IT" sz="1800" kern="1200" dirty="0" smtClean="0"/>
            <a:t>rispetto al fine della ricerca scientifica (Convenzione di Oviedo e Carta dei dritti fondamentali dell’Unione europea sono chiari: PRIMATO ESSERE UMAN0)**</a:t>
          </a:r>
          <a:endParaRPr lang="it-IT" sz="4000" kern="1200" dirty="0" smtClean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800" kern="1200" dirty="0" smtClean="0"/>
            <a:t>Esaltata sempre più – pur in percorso non lineare - libera scelta individuale (casi molto noti affrontati nei tribunali: es. </a:t>
          </a:r>
          <a:r>
            <a:rPr lang="it-IT" sz="1800" kern="1200" dirty="0" err="1" smtClean="0"/>
            <a:t>Welby</a:t>
          </a:r>
          <a:r>
            <a:rPr lang="it-IT" sz="1800" kern="1200" dirty="0" smtClean="0"/>
            <a:t>, </a:t>
          </a:r>
          <a:r>
            <a:rPr lang="it-IT" sz="1800" kern="1200" dirty="0" err="1" smtClean="0"/>
            <a:t>Englaro</a:t>
          </a:r>
          <a:r>
            <a:rPr lang="it-IT" sz="1800" kern="1200" dirty="0" smtClean="0"/>
            <a:t>, fino ad Antoniani-Cappato Corte </a:t>
          </a:r>
          <a:r>
            <a:rPr lang="it-IT" sz="1800" kern="1200" dirty="0" err="1" smtClean="0"/>
            <a:t>cost</a:t>
          </a:r>
          <a:r>
            <a:rPr lang="it-IT" sz="1800" kern="1200" dirty="0" smtClean="0"/>
            <a:t>. n. 242/2019 )</a:t>
          </a:r>
        </a:p>
      </dsp:txBody>
      <dsp:txXfrm rot="-5400000">
        <a:off x="6996481" y="1596081"/>
        <a:ext cx="4963416" cy="31823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337213-BF1F-4E37-80AD-63F70BD668D9}">
      <dsp:nvSpPr>
        <dsp:cNvPr id="0" name=""/>
        <dsp:cNvSpPr/>
      </dsp:nvSpPr>
      <dsp:spPr>
        <a:xfrm>
          <a:off x="0" y="2212"/>
          <a:ext cx="8712968" cy="1272960"/>
        </a:xfrm>
        <a:prstGeom prst="roundRect">
          <a:avLst/>
        </a:prstGeom>
        <a:gradFill flip="none" rotWithShape="0">
          <a:gsLst>
            <a:gs pos="0">
              <a:srgbClr val="00B050">
                <a:shade val="30000"/>
                <a:satMod val="115000"/>
              </a:srgbClr>
            </a:gs>
            <a:gs pos="50000">
              <a:srgbClr val="00B050">
                <a:shade val="67500"/>
                <a:satMod val="115000"/>
              </a:srgbClr>
            </a:gs>
            <a:gs pos="100000">
              <a:srgbClr val="00B050">
                <a:shade val="100000"/>
                <a:satMod val="115000"/>
              </a:srgbClr>
            </a:gs>
          </a:gsLst>
          <a:path path="circle">
            <a:fillToRect l="50000" t="50000" r="50000" b="50000"/>
          </a:path>
          <a:tileRect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200" kern="1200" dirty="0" smtClean="0"/>
            <a:t>*STESSA PROSPETTIVA NELLA CARTA DEI DIRITTI FONDAMENTALI DELL’UNIONE EUROPEA*</a:t>
          </a:r>
          <a:endParaRPr lang="it-IT" sz="3200" kern="1200" dirty="0"/>
        </a:p>
      </dsp:txBody>
      <dsp:txXfrm>
        <a:off x="62141" y="64353"/>
        <a:ext cx="8588686" cy="1148678"/>
      </dsp:txXfrm>
    </dsp:sp>
    <dsp:sp modelId="{481B2E46-5E6B-473A-A387-46458D952281}">
      <dsp:nvSpPr>
        <dsp:cNvPr id="0" name=""/>
        <dsp:cNvSpPr/>
      </dsp:nvSpPr>
      <dsp:spPr>
        <a:xfrm>
          <a:off x="0" y="1367333"/>
          <a:ext cx="8712968" cy="1272960"/>
        </a:xfrm>
        <a:prstGeom prst="roundRect">
          <a:avLst/>
        </a:prstGeom>
        <a:gradFill flip="none" rotWithShape="0">
          <a:gsLst>
            <a:gs pos="0">
              <a:srgbClr val="92D050">
                <a:shade val="30000"/>
                <a:satMod val="115000"/>
              </a:srgbClr>
            </a:gs>
            <a:gs pos="50000">
              <a:srgbClr val="92D050">
                <a:shade val="67500"/>
                <a:satMod val="115000"/>
              </a:srgbClr>
            </a:gs>
            <a:gs pos="100000">
              <a:srgbClr val="92D050">
                <a:shade val="100000"/>
                <a:satMod val="115000"/>
              </a:srgbClr>
            </a:gs>
          </a:gsLst>
          <a:path path="circle">
            <a:fillToRect l="50000" t="50000" r="50000" b="50000"/>
          </a:path>
          <a:tileRect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>
              <a:latin typeface="+mn-lt"/>
            </a:rPr>
            <a:t>CARTA DFUE (NIZZA, 2000) </a:t>
          </a:r>
          <a:r>
            <a:rPr lang="it-IT" sz="2000" kern="1200" dirty="0" smtClean="0">
              <a:latin typeface="+mn-lt"/>
              <a:cs typeface="Times New Roman" panose="02020603050405020304" pitchFamily="18" charset="0"/>
            </a:rPr>
            <a:t>→ CUI NEL 2007 TRATTATO DI LISBONA HA RICONOSCIUTO PIENO VALORE GIURIDICO: </a:t>
          </a:r>
          <a:r>
            <a:rPr lang="it-IT" sz="3200" kern="1200" dirty="0" smtClean="0">
              <a:latin typeface="+mn-lt"/>
              <a:cs typeface="Times New Roman" panose="02020603050405020304" pitchFamily="18" charset="0"/>
            </a:rPr>
            <a:t>ART. 2…</a:t>
          </a:r>
          <a:endParaRPr lang="it-IT" sz="3200" kern="1200" dirty="0">
            <a:latin typeface="+mn-lt"/>
          </a:endParaRPr>
        </a:p>
      </dsp:txBody>
      <dsp:txXfrm>
        <a:off x="62141" y="1429474"/>
        <a:ext cx="8588686" cy="1148678"/>
      </dsp:txXfrm>
    </dsp:sp>
    <dsp:sp modelId="{D1E0A053-5BAF-4D7C-9FEC-707FD9396E58}">
      <dsp:nvSpPr>
        <dsp:cNvPr id="0" name=""/>
        <dsp:cNvSpPr/>
      </dsp:nvSpPr>
      <dsp:spPr>
        <a:xfrm>
          <a:off x="0" y="2640293"/>
          <a:ext cx="8712968" cy="529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6637" tIns="40640" rIns="227584" bIns="4064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it-IT" sz="2500" kern="1200" dirty="0" smtClean="0"/>
            <a:t>Ogni </a:t>
          </a:r>
          <a:r>
            <a:rPr lang="it-IT" sz="2500" b="1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individuo</a:t>
          </a:r>
          <a:r>
            <a:rPr lang="it-IT" sz="2500" kern="1200" dirty="0" smtClean="0"/>
            <a:t> ha diritto alla vita….</a:t>
          </a:r>
          <a:endParaRPr lang="it-IT" sz="2500" kern="1200" dirty="0"/>
        </a:p>
      </dsp:txBody>
      <dsp:txXfrm>
        <a:off x="0" y="2640293"/>
        <a:ext cx="8712968" cy="529920"/>
      </dsp:txXfrm>
    </dsp:sp>
    <dsp:sp modelId="{81D7A74D-3F4C-4B1B-A8E6-6A9FBEE4FCAE}">
      <dsp:nvSpPr>
        <dsp:cNvPr id="0" name=""/>
        <dsp:cNvSpPr/>
      </dsp:nvSpPr>
      <dsp:spPr>
        <a:xfrm>
          <a:off x="0" y="3125896"/>
          <a:ext cx="8712968" cy="1272960"/>
        </a:xfrm>
        <a:prstGeom prst="roundRect">
          <a:avLst/>
        </a:prstGeom>
        <a:solidFill>
          <a:srgbClr val="92D050"/>
        </a:solidFill>
        <a:ln>
          <a:noFill/>
        </a:ln>
        <a:effectLst>
          <a:softEdge rad="127000"/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200" kern="1200" dirty="0" smtClean="0"/>
            <a:t> … e ART. 3 </a:t>
          </a:r>
          <a:endParaRPr lang="it-IT" sz="3200" kern="1200" dirty="0"/>
        </a:p>
      </dsp:txBody>
      <dsp:txXfrm>
        <a:off x="62141" y="3188037"/>
        <a:ext cx="8588686" cy="1148678"/>
      </dsp:txXfrm>
    </dsp:sp>
    <dsp:sp modelId="{3D562F66-04A2-467A-9616-585CF9D58992}">
      <dsp:nvSpPr>
        <dsp:cNvPr id="0" name=""/>
        <dsp:cNvSpPr/>
      </dsp:nvSpPr>
      <dsp:spPr>
        <a:xfrm>
          <a:off x="0" y="4443173"/>
          <a:ext cx="8712968" cy="1920960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6637" tIns="40640" rIns="227584" bIns="4064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it-IT" sz="2500" kern="1200" dirty="0" smtClean="0"/>
            <a:t>Ogni </a:t>
          </a:r>
          <a:r>
            <a:rPr lang="it-IT" sz="2500" b="1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individuo</a:t>
          </a:r>
          <a:r>
            <a:rPr lang="it-IT" sz="2500" kern="1200" dirty="0" smtClean="0"/>
            <a:t> ha diritto alla propria integrità fisica e psichica …</a:t>
          </a:r>
          <a:endParaRPr lang="it-IT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it-IT" sz="2500" kern="1200" dirty="0" smtClean="0"/>
            <a:t>… </a:t>
          </a:r>
          <a:r>
            <a:rPr lang="it-IT" sz="25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+ divieto di pratiche eugenetiche</a:t>
          </a:r>
          <a:r>
            <a:rPr lang="it-IT" sz="2500" kern="1200" dirty="0" smtClean="0"/>
            <a:t>, in particolare di quelle aventi per scopo la selezione degli esseri umani, </a:t>
          </a:r>
          <a:r>
            <a:rPr lang="it-IT" sz="2500" b="0" kern="1200" dirty="0" smtClean="0">
              <a:solidFill>
                <a:schemeClr val="tx1"/>
              </a:solidFill>
              <a:effectLst/>
            </a:rPr>
            <a:t>+ divieto </a:t>
          </a:r>
          <a:r>
            <a:rPr lang="it-IT" sz="2500" kern="1200" dirty="0" smtClean="0"/>
            <a:t>di clonazione riproduttiva degli esseri umani</a:t>
          </a:r>
          <a:endParaRPr lang="it-IT" sz="2500" kern="1200" dirty="0"/>
        </a:p>
      </dsp:txBody>
      <dsp:txXfrm>
        <a:off x="0" y="4443173"/>
        <a:ext cx="8712968" cy="192096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EC6562-BB6F-4E13-8BC4-CB090F17C4DB}">
      <dsp:nvSpPr>
        <dsp:cNvPr id="0" name=""/>
        <dsp:cNvSpPr/>
      </dsp:nvSpPr>
      <dsp:spPr>
        <a:xfrm>
          <a:off x="319516" y="1517606"/>
          <a:ext cx="1931962" cy="2155925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rgbClr val="C00000">
                <a:shade val="30000"/>
                <a:satMod val="115000"/>
              </a:srgbClr>
            </a:gs>
            <a:gs pos="50000">
              <a:srgbClr val="C00000">
                <a:shade val="67500"/>
                <a:satMod val="115000"/>
              </a:srgbClr>
            </a:gs>
            <a:gs pos="100000">
              <a:srgbClr val="C00000">
                <a:shade val="100000"/>
                <a:satMod val="115000"/>
              </a:srgbClr>
            </a:gs>
          </a:gsLst>
          <a:path path="circle">
            <a:fillToRect l="50000" t="50000" r="50000" b="5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/>
            <a:t>Alcuni elementi di riflessione sulla normativa attualmente vigente, a partire da esperienza operativa nell’OPBA</a:t>
          </a:r>
          <a:endParaRPr lang="it-IT" sz="1800" kern="1200" dirty="0"/>
        </a:p>
      </dsp:txBody>
      <dsp:txXfrm>
        <a:off x="376101" y="1574191"/>
        <a:ext cx="1818792" cy="2042755"/>
      </dsp:txXfrm>
    </dsp:sp>
    <dsp:sp modelId="{18FB8A6A-30CB-48BE-8D0B-1E3E99ADE665}">
      <dsp:nvSpPr>
        <dsp:cNvPr id="0" name=""/>
        <dsp:cNvSpPr/>
      </dsp:nvSpPr>
      <dsp:spPr>
        <a:xfrm rot="18919010">
          <a:off x="2003332" y="1977923"/>
          <a:ext cx="1717312" cy="27702"/>
        </a:xfrm>
        <a:custGeom>
          <a:avLst/>
          <a:gdLst/>
          <a:ahLst/>
          <a:cxnLst/>
          <a:rect l="0" t="0" r="0" b="0"/>
          <a:pathLst>
            <a:path>
              <a:moveTo>
                <a:pt x="0" y="13851"/>
              </a:moveTo>
              <a:lnTo>
                <a:pt x="1717312" y="1385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600" kern="1200"/>
        </a:p>
      </dsp:txBody>
      <dsp:txXfrm>
        <a:off x="2819055" y="1948841"/>
        <a:ext cx="85865" cy="85865"/>
      </dsp:txXfrm>
    </dsp:sp>
    <dsp:sp modelId="{110ADDF1-3913-42AC-B22A-CA97B4DCDE29}">
      <dsp:nvSpPr>
        <dsp:cNvPr id="0" name=""/>
        <dsp:cNvSpPr/>
      </dsp:nvSpPr>
      <dsp:spPr>
        <a:xfrm>
          <a:off x="3472498" y="441940"/>
          <a:ext cx="1931962" cy="1892077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rgbClr val="FFC000">
                <a:shade val="30000"/>
                <a:satMod val="115000"/>
              </a:srgbClr>
            </a:gs>
            <a:gs pos="50000">
              <a:srgbClr val="FFC000">
                <a:shade val="67500"/>
                <a:satMod val="115000"/>
              </a:srgbClr>
            </a:gs>
            <a:gs pos="100000">
              <a:srgbClr val="FFC000">
                <a:shade val="100000"/>
                <a:satMod val="115000"/>
              </a:srgbClr>
            </a:gs>
          </a:gsLst>
          <a:path path="circle">
            <a:fillToRect l="50000" t="50000" r="50000" b="5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AUMENTATO RIGORE </a:t>
          </a:r>
          <a:r>
            <a:rPr lang="it-IT" sz="1600" kern="1200" dirty="0" smtClean="0"/>
            <a:t>DELLE PREVISIONI E </a:t>
          </a:r>
          <a:r>
            <a:rPr lang="it-IT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RUOLO CRUCIALE OPBA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kern="1200" dirty="0" smtClean="0"/>
            <a:t>(artt. 25-26 d.lgs. n. 26/2014)</a:t>
          </a:r>
          <a:endParaRPr lang="it-IT" sz="1300" kern="1200" dirty="0"/>
        </a:p>
      </dsp:txBody>
      <dsp:txXfrm>
        <a:off x="3527915" y="497357"/>
        <a:ext cx="1821128" cy="1781243"/>
      </dsp:txXfrm>
    </dsp:sp>
    <dsp:sp modelId="{666FEBEA-2213-478F-9FE0-A5BFE11F7F79}">
      <dsp:nvSpPr>
        <dsp:cNvPr id="0" name=""/>
        <dsp:cNvSpPr/>
      </dsp:nvSpPr>
      <dsp:spPr>
        <a:xfrm rot="20006141">
          <a:off x="5298177" y="923889"/>
          <a:ext cx="2013582" cy="27702"/>
        </a:xfrm>
        <a:custGeom>
          <a:avLst/>
          <a:gdLst/>
          <a:ahLst/>
          <a:cxnLst/>
          <a:rect l="0" t="0" r="0" b="0"/>
          <a:pathLst>
            <a:path>
              <a:moveTo>
                <a:pt x="0" y="13851"/>
              </a:moveTo>
              <a:lnTo>
                <a:pt x="2013582" y="1385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700" kern="1200"/>
        </a:p>
      </dsp:txBody>
      <dsp:txXfrm>
        <a:off x="6254628" y="887400"/>
        <a:ext cx="100679" cy="100679"/>
      </dsp:txXfrm>
    </dsp:sp>
    <dsp:sp modelId="{741CA194-EB58-4DC8-B703-2E515169BDE0}">
      <dsp:nvSpPr>
        <dsp:cNvPr id="0" name=""/>
        <dsp:cNvSpPr/>
      </dsp:nvSpPr>
      <dsp:spPr>
        <a:xfrm>
          <a:off x="7205475" y="4510"/>
          <a:ext cx="1931962" cy="965981"/>
        </a:xfrm>
        <a:prstGeom prst="roundRect">
          <a:avLst>
            <a:gd name="adj" fmla="val 10000"/>
          </a:avLst>
        </a:prstGeom>
        <a:solidFill>
          <a:schemeClr val="accent4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u="sng" kern="1200" dirty="0" smtClean="0"/>
            <a:t>Snodo cruciale </a:t>
          </a:r>
          <a:r>
            <a:rPr lang="it-IT" sz="1300" kern="1200" dirty="0" smtClean="0"/>
            <a:t>tra fase predisposizione progetti di ricerca e autorizzazione ministeriale</a:t>
          </a:r>
          <a:endParaRPr lang="it-IT" sz="1300" kern="1200" dirty="0"/>
        </a:p>
      </dsp:txBody>
      <dsp:txXfrm>
        <a:off x="7233768" y="32803"/>
        <a:ext cx="1875376" cy="909395"/>
      </dsp:txXfrm>
    </dsp:sp>
    <dsp:sp modelId="{D466F361-8DEE-4CFB-A264-A38B9BCC36A9}">
      <dsp:nvSpPr>
        <dsp:cNvPr id="0" name=""/>
        <dsp:cNvSpPr/>
      </dsp:nvSpPr>
      <dsp:spPr>
        <a:xfrm rot="399797">
          <a:off x="5398337" y="1479328"/>
          <a:ext cx="1813262" cy="27702"/>
        </a:xfrm>
        <a:custGeom>
          <a:avLst/>
          <a:gdLst/>
          <a:ahLst/>
          <a:cxnLst/>
          <a:rect l="0" t="0" r="0" b="0"/>
          <a:pathLst>
            <a:path>
              <a:moveTo>
                <a:pt x="0" y="13851"/>
              </a:moveTo>
              <a:lnTo>
                <a:pt x="1813262" y="1385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600" kern="1200"/>
        </a:p>
      </dsp:txBody>
      <dsp:txXfrm>
        <a:off x="6259636" y="1447848"/>
        <a:ext cx="90663" cy="90663"/>
      </dsp:txXfrm>
    </dsp:sp>
    <dsp:sp modelId="{62DBF729-AB28-4121-8C08-0EFA99F580B0}">
      <dsp:nvSpPr>
        <dsp:cNvPr id="0" name=""/>
        <dsp:cNvSpPr/>
      </dsp:nvSpPr>
      <dsp:spPr>
        <a:xfrm>
          <a:off x="7205475" y="1115389"/>
          <a:ext cx="1931962" cy="965981"/>
        </a:xfrm>
        <a:prstGeom prst="roundRect">
          <a:avLst>
            <a:gd name="adj" fmla="val 10000"/>
          </a:avLst>
        </a:prstGeom>
        <a:solidFill>
          <a:schemeClr val="accent4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kern="1200" dirty="0" smtClean="0"/>
            <a:t>Azione ‘pedagogica’ nei confronti partecipanti al gruppo di ricerca</a:t>
          </a:r>
          <a:endParaRPr lang="it-IT" sz="1300" kern="1200" dirty="0"/>
        </a:p>
      </dsp:txBody>
      <dsp:txXfrm>
        <a:off x="7233768" y="1143682"/>
        <a:ext cx="1875376" cy="909395"/>
      </dsp:txXfrm>
    </dsp:sp>
    <dsp:sp modelId="{C59B8D96-798D-4674-ABD1-AEDF48F4E1E6}">
      <dsp:nvSpPr>
        <dsp:cNvPr id="0" name=""/>
        <dsp:cNvSpPr/>
      </dsp:nvSpPr>
      <dsp:spPr>
        <a:xfrm rot="2175894">
          <a:off x="5188116" y="2034767"/>
          <a:ext cx="2233703" cy="27702"/>
        </a:xfrm>
        <a:custGeom>
          <a:avLst/>
          <a:gdLst/>
          <a:ahLst/>
          <a:cxnLst/>
          <a:rect l="0" t="0" r="0" b="0"/>
          <a:pathLst>
            <a:path>
              <a:moveTo>
                <a:pt x="0" y="13851"/>
              </a:moveTo>
              <a:lnTo>
                <a:pt x="2233703" y="1385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800" kern="1200"/>
        </a:p>
      </dsp:txBody>
      <dsp:txXfrm>
        <a:off x="6249125" y="1992776"/>
        <a:ext cx="111685" cy="111685"/>
      </dsp:txXfrm>
    </dsp:sp>
    <dsp:sp modelId="{4065F51C-0134-46DD-8CE9-0E0BB96E0464}">
      <dsp:nvSpPr>
        <dsp:cNvPr id="0" name=""/>
        <dsp:cNvSpPr/>
      </dsp:nvSpPr>
      <dsp:spPr>
        <a:xfrm>
          <a:off x="7205475" y="2226267"/>
          <a:ext cx="1931962" cy="965981"/>
        </a:xfrm>
        <a:prstGeom prst="roundRect">
          <a:avLst>
            <a:gd name="adj" fmla="val 10000"/>
          </a:avLst>
        </a:prstGeom>
        <a:solidFill>
          <a:schemeClr val="accent4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kern="1200" dirty="0" smtClean="0"/>
            <a:t>Relazioni virtuose con personale che si occupa degli stabulari</a:t>
          </a:r>
          <a:endParaRPr lang="it-IT" sz="1300" kern="1200" dirty="0"/>
        </a:p>
      </dsp:txBody>
      <dsp:txXfrm>
        <a:off x="7233768" y="2254560"/>
        <a:ext cx="1875376" cy="909395"/>
      </dsp:txXfrm>
    </dsp:sp>
    <dsp:sp modelId="{92A9B7C8-FE9A-465B-BFD2-499EF1CC4F90}">
      <dsp:nvSpPr>
        <dsp:cNvPr id="0" name=""/>
        <dsp:cNvSpPr/>
      </dsp:nvSpPr>
      <dsp:spPr>
        <a:xfrm rot="3208802">
          <a:off x="4791772" y="2590206"/>
          <a:ext cx="3026390" cy="27702"/>
        </a:xfrm>
        <a:custGeom>
          <a:avLst/>
          <a:gdLst/>
          <a:ahLst/>
          <a:cxnLst/>
          <a:rect l="0" t="0" r="0" b="0"/>
          <a:pathLst>
            <a:path>
              <a:moveTo>
                <a:pt x="0" y="13851"/>
              </a:moveTo>
              <a:lnTo>
                <a:pt x="3026390" y="1385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000" kern="1200"/>
        </a:p>
      </dsp:txBody>
      <dsp:txXfrm>
        <a:off x="6229308" y="2528398"/>
        <a:ext cx="151319" cy="151319"/>
      </dsp:txXfrm>
    </dsp:sp>
    <dsp:sp modelId="{0EF36E59-16B4-4881-A7B1-00A50B126A36}">
      <dsp:nvSpPr>
        <dsp:cNvPr id="0" name=""/>
        <dsp:cNvSpPr/>
      </dsp:nvSpPr>
      <dsp:spPr>
        <a:xfrm>
          <a:off x="7205475" y="3337146"/>
          <a:ext cx="1931962" cy="965981"/>
        </a:xfrm>
        <a:prstGeom prst="roundRect">
          <a:avLst>
            <a:gd name="adj" fmla="val 10000"/>
          </a:avLst>
        </a:prstGeom>
        <a:solidFill>
          <a:schemeClr val="accent4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kern="1200" dirty="0" smtClean="0"/>
            <a:t>Consulenza programmi di reinserimento animali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kern="1200" dirty="0" smtClean="0"/>
            <a:t>(la quarta R)</a:t>
          </a:r>
          <a:endParaRPr lang="it-IT" sz="1300" kern="1200" dirty="0"/>
        </a:p>
      </dsp:txBody>
      <dsp:txXfrm>
        <a:off x="7233768" y="3365439"/>
        <a:ext cx="1875376" cy="909395"/>
      </dsp:txXfrm>
    </dsp:sp>
    <dsp:sp modelId="{D82B0C7F-2AF7-48E4-92A0-34322D907C1F}">
      <dsp:nvSpPr>
        <dsp:cNvPr id="0" name=""/>
        <dsp:cNvSpPr/>
      </dsp:nvSpPr>
      <dsp:spPr>
        <a:xfrm rot="3426232">
          <a:off x="1784052" y="3440752"/>
          <a:ext cx="2046155" cy="27702"/>
        </a:xfrm>
        <a:custGeom>
          <a:avLst/>
          <a:gdLst/>
          <a:ahLst/>
          <a:cxnLst/>
          <a:rect l="0" t="0" r="0" b="0"/>
          <a:pathLst>
            <a:path>
              <a:moveTo>
                <a:pt x="0" y="13851"/>
              </a:moveTo>
              <a:lnTo>
                <a:pt x="2046155" y="1385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700" kern="1200"/>
        </a:p>
      </dsp:txBody>
      <dsp:txXfrm>
        <a:off x="2755976" y="3403449"/>
        <a:ext cx="102307" cy="102307"/>
      </dsp:txXfrm>
    </dsp:sp>
    <dsp:sp modelId="{07C320EE-36D3-43CF-8ADF-5A38350D0723}">
      <dsp:nvSpPr>
        <dsp:cNvPr id="0" name=""/>
        <dsp:cNvSpPr/>
      </dsp:nvSpPr>
      <dsp:spPr>
        <a:xfrm>
          <a:off x="3362782" y="3103977"/>
          <a:ext cx="1931962" cy="2419319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rgbClr val="7030A0">
                <a:tint val="66000"/>
                <a:satMod val="160000"/>
              </a:srgbClr>
            </a:gs>
            <a:gs pos="50000">
              <a:srgbClr val="7030A0">
                <a:tint val="44500"/>
                <a:satMod val="160000"/>
              </a:srgbClr>
            </a:gs>
            <a:gs pos="100000">
              <a:srgbClr val="7030A0">
                <a:tint val="23500"/>
                <a:satMod val="160000"/>
              </a:srgbClr>
            </a:gs>
          </a:gsLst>
          <a:lin ang="16200000" scaled="1"/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800" b="1" kern="1200" dirty="0" smtClean="0">
              <a:solidFill>
                <a:schemeClr val="tx1"/>
              </a:solidFill>
            </a:rPr>
            <a:t>In sintesi</a:t>
          </a:r>
          <a:endParaRPr lang="it-IT" sz="2000" b="1" kern="1200" dirty="0" smtClean="0">
            <a:solidFill>
              <a:schemeClr val="tx1"/>
            </a:solidFill>
          </a:endParaRP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2000" b="1" kern="1200" dirty="0">
            <a:solidFill>
              <a:schemeClr val="tx1"/>
            </a:solidFill>
          </a:endParaRPr>
        </a:p>
      </dsp:txBody>
      <dsp:txXfrm>
        <a:off x="3419367" y="3160562"/>
        <a:ext cx="1818792" cy="2306149"/>
      </dsp:txXfrm>
    </dsp:sp>
    <dsp:sp modelId="{9E9B4987-9374-4CFF-947F-DA3C7D610143}">
      <dsp:nvSpPr>
        <dsp:cNvPr id="0" name=""/>
        <dsp:cNvSpPr/>
      </dsp:nvSpPr>
      <dsp:spPr>
        <a:xfrm rot="6976357">
          <a:off x="4864940" y="4566937"/>
          <a:ext cx="595856" cy="27702"/>
        </a:xfrm>
        <a:custGeom>
          <a:avLst/>
          <a:gdLst/>
          <a:ahLst/>
          <a:cxnLst/>
          <a:rect l="0" t="0" r="0" b="0"/>
          <a:pathLst>
            <a:path>
              <a:moveTo>
                <a:pt x="0" y="13851"/>
              </a:moveTo>
              <a:lnTo>
                <a:pt x="595856" y="1385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500" kern="1200"/>
        </a:p>
      </dsp:txBody>
      <dsp:txXfrm rot="10800000">
        <a:off x="5147972" y="4565892"/>
        <a:ext cx="29792" cy="29792"/>
      </dsp:txXfrm>
    </dsp:sp>
    <dsp:sp modelId="{292B67B5-3C45-4794-B190-602E34052477}">
      <dsp:nvSpPr>
        <dsp:cNvPr id="0" name=""/>
        <dsp:cNvSpPr/>
      </dsp:nvSpPr>
      <dsp:spPr>
        <a:xfrm>
          <a:off x="5030993" y="4233547"/>
          <a:ext cx="2765198" cy="1228786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rgbClr val="7030A0">
                <a:tint val="66000"/>
                <a:satMod val="160000"/>
              </a:srgbClr>
            </a:gs>
            <a:gs pos="50000">
              <a:srgbClr val="7030A0">
                <a:tint val="44500"/>
                <a:satMod val="160000"/>
              </a:srgbClr>
            </a:gs>
            <a:gs pos="100000">
              <a:srgbClr val="7030A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b="1" kern="1200" dirty="0" smtClean="0">
              <a:solidFill>
                <a:schemeClr val="tx1"/>
              </a:solidFill>
            </a:rPr>
            <a:t>Normativa che ha dato spinta alle buone pratiche</a:t>
          </a:r>
          <a:endParaRPr lang="it-IT" sz="1800" b="1" kern="1200" dirty="0">
            <a:solidFill>
              <a:schemeClr val="tx1"/>
            </a:solidFill>
          </a:endParaRPr>
        </a:p>
      </dsp:txBody>
      <dsp:txXfrm>
        <a:off x="5066983" y="4269537"/>
        <a:ext cx="2693218" cy="115680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922C7-8A20-4F17-BD65-00ED907C8F1E}">
      <dsp:nvSpPr>
        <dsp:cNvPr id="0" name=""/>
        <dsp:cNvSpPr/>
      </dsp:nvSpPr>
      <dsp:spPr>
        <a:xfrm>
          <a:off x="511471" y="1664238"/>
          <a:ext cx="4332759" cy="2166379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rgbClr val="92D050">
                <a:shade val="30000"/>
                <a:satMod val="115000"/>
              </a:srgbClr>
            </a:gs>
            <a:gs pos="50000">
              <a:srgbClr val="92D050">
                <a:shade val="67500"/>
                <a:satMod val="115000"/>
              </a:srgbClr>
            </a:gs>
            <a:gs pos="100000">
              <a:srgbClr val="92D050">
                <a:shade val="100000"/>
                <a:satMod val="115000"/>
              </a:srgbClr>
            </a:gs>
          </a:gsLst>
          <a:lin ang="8100000" scaled="1"/>
          <a:tileRect/>
        </a:gradFill>
        <a:ln w="1270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700" kern="1200" dirty="0" smtClean="0"/>
            <a:t>Il dibattito attuale </a:t>
          </a:r>
          <a:r>
            <a:rPr lang="it-IT" sz="2800" kern="1200" dirty="0" smtClean="0"/>
            <a:t>tra</a:t>
          </a:r>
          <a:endParaRPr lang="it-IT" sz="2800" kern="1200" dirty="0"/>
        </a:p>
      </dsp:txBody>
      <dsp:txXfrm>
        <a:off x="574922" y="1727689"/>
        <a:ext cx="4205857" cy="2039477"/>
      </dsp:txXfrm>
    </dsp:sp>
    <dsp:sp modelId="{A30A63C3-7F11-4F6C-9A07-01930462FA0E}">
      <dsp:nvSpPr>
        <dsp:cNvPr id="0" name=""/>
        <dsp:cNvSpPr/>
      </dsp:nvSpPr>
      <dsp:spPr>
        <a:xfrm rot="19095264">
          <a:off x="4635789" y="2167178"/>
          <a:ext cx="1641969" cy="67236"/>
        </a:xfrm>
        <a:custGeom>
          <a:avLst/>
          <a:gdLst/>
          <a:ahLst/>
          <a:cxnLst/>
          <a:rect l="0" t="0" r="0" b="0"/>
          <a:pathLst>
            <a:path>
              <a:moveTo>
                <a:pt x="0" y="33618"/>
              </a:moveTo>
              <a:lnTo>
                <a:pt x="1641969" y="3361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500" kern="1200"/>
        </a:p>
      </dsp:txBody>
      <dsp:txXfrm>
        <a:off x="5415725" y="2159747"/>
        <a:ext cx="82098" cy="82098"/>
      </dsp:txXfrm>
    </dsp:sp>
    <dsp:sp modelId="{2DF708EF-048B-4082-8B7E-D0A60F6D634E}">
      <dsp:nvSpPr>
        <dsp:cNvPr id="0" name=""/>
        <dsp:cNvSpPr/>
      </dsp:nvSpPr>
      <dsp:spPr>
        <a:xfrm>
          <a:off x="6069318" y="570975"/>
          <a:ext cx="4332759" cy="2166379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5">
                <a:lumMod val="50000"/>
                <a:shade val="30000"/>
                <a:satMod val="115000"/>
              </a:schemeClr>
            </a:gs>
            <a:gs pos="50000">
              <a:schemeClr val="accent5">
                <a:lumMod val="50000"/>
                <a:shade val="67500"/>
                <a:satMod val="115000"/>
              </a:schemeClr>
            </a:gs>
            <a:gs pos="100000">
              <a:schemeClr val="accent5">
                <a:lumMod val="50000"/>
                <a:shade val="100000"/>
                <a:satMod val="115000"/>
              </a:schemeClr>
            </a:gs>
          </a:gsLst>
          <a:lin ang="5400000" scaled="1"/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4200" kern="1200" dirty="0" smtClean="0"/>
            <a:t>PROTEZIONISMO ANIMALE</a:t>
          </a:r>
        </a:p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4200" kern="1200" dirty="0" smtClean="0"/>
            <a:t>(</a:t>
          </a:r>
          <a:r>
            <a:rPr lang="it-IT" sz="4200" kern="1200" dirty="0" err="1" smtClean="0"/>
            <a:t>welfarism</a:t>
          </a:r>
          <a:r>
            <a:rPr lang="it-IT" sz="4200" kern="1200" dirty="0" smtClean="0"/>
            <a:t>)</a:t>
          </a:r>
          <a:endParaRPr lang="it-IT" sz="4200" kern="1200" dirty="0"/>
        </a:p>
      </dsp:txBody>
      <dsp:txXfrm>
        <a:off x="6132769" y="634426"/>
        <a:ext cx="4205857" cy="2039477"/>
      </dsp:txXfrm>
    </dsp:sp>
    <dsp:sp modelId="{D0C704A7-B4F9-4118-B1E3-F0CB5E556408}">
      <dsp:nvSpPr>
        <dsp:cNvPr id="0" name=""/>
        <dsp:cNvSpPr/>
      </dsp:nvSpPr>
      <dsp:spPr>
        <a:xfrm rot="2926376">
          <a:off x="4527332" y="3412847"/>
          <a:ext cx="1858883" cy="67236"/>
        </a:xfrm>
        <a:custGeom>
          <a:avLst/>
          <a:gdLst/>
          <a:ahLst/>
          <a:cxnLst/>
          <a:rect l="0" t="0" r="0" b="0"/>
          <a:pathLst>
            <a:path>
              <a:moveTo>
                <a:pt x="0" y="33618"/>
              </a:moveTo>
              <a:lnTo>
                <a:pt x="1858883" y="3361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600" kern="1200"/>
        </a:p>
      </dsp:txBody>
      <dsp:txXfrm>
        <a:off x="5410302" y="3399993"/>
        <a:ext cx="92944" cy="92944"/>
      </dsp:txXfrm>
    </dsp:sp>
    <dsp:sp modelId="{30C44C6E-5378-4BD6-A16E-1F6C92941E7F}">
      <dsp:nvSpPr>
        <dsp:cNvPr id="0" name=""/>
        <dsp:cNvSpPr/>
      </dsp:nvSpPr>
      <dsp:spPr>
        <a:xfrm>
          <a:off x="6069318" y="3062311"/>
          <a:ext cx="4332759" cy="2166379"/>
        </a:xfrm>
        <a:prstGeom prst="roundRect">
          <a:avLst>
            <a:gd name="adj" fmla="val 10000"/>
          </a:avLst>
        </a:prstGeom>
        <a:gradFill flip="none" rotWithShape="1">
          <a:gsLst>
            <a:gs pos="0">
              <a:schemeClr val="accent5">
                <a:lumMod val="50000"/>
                <a:shade val="30000"/>
                <a:satMod val="115000"/>
              </a:schemeClr>
            </a:gs>
            <a:gs pos="50000">
              <a:schemeClr val="accent5">
                <a:lumMod val="50000"/>
                <a:shade val="67500"/>
                <a:satMod val="115000"/>
              </a:schemeClr>
            </a:gs>
            <a:gs pos="100000">
              <a:schemeClr val="accent5">
                <a:lumMod val="50000"/>
                <a:shade val="100000"/>
                <a:satMod val="115000"/>
              </a:schemeClr>
            </a:gs>
          </a:gsLst>
          <a:path path="circle">
            <a:fillToRect l="100000" t="100000"/>
          </a:path>
          <a:tileRect r="-100000" b="-10000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4200" kern="1200" dirty="0" smtClean="0"/>
            <a:t>ABOLIZIONISMO</a:t>
          </a:r>
          <a:endParaRPr lang="it-IT" sz="4200" kern="1200" dirty="0"/>
        </a:p>
      </dsp:txBody>
      <dsp:txXfrm>
        <a:off x="6132769" y="3125762"/>
        <a:ext cx="4205857" cy="203947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390F82-2136-4660-9E30-DB5BA3133954}">
      <dsp:nvSpPr>
        <dsp:cNvPr id="0" name=""/>
        <dsp:cNvSpPr/>
      </dsp:nvSpPr>
      <dsp:spPr>
        <a:xfrm rot="16200000">
          <a:off x="2574103" y="1771119"/>
          <a:ext cx="3750379" cy="2291879"/>
        </a:xfrm>
        <a:prstGeom prst="round2SameRect">
          <a:avLst>
            <a:gd name="adj1" fmla="val 16670"/>
            <a:gd name="adj2" fmla="val 0"/>
          </a:avLst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77800" rIns="160020" bIns="17780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800" kern="1200" dirty="0" smtClean="0"/>
            <a:t>Interesse all’utilizzo della vita animale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2800" kern="1200" dirty="0" smtClean="0"/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b="1" kern="1200" dirty="0" smtClean="0"/>
            <a:t>G. Pelagatti, </a:t>
          </a:r>
          <a:r>
            <a:rPr lang="it-IT" sz="1400" b="1" i="1" kern="1200" dirty="0" smtClean="0"/>
            <a:t>Profili giuridici della sperimentazione animale</a:t>
          </a:r>
          <a:r>
            <a:rPr lang="it-IT" sz="1400" b="1" i="0" kern="1200" dirty="0" smtClean="0"/>
            <a:t>, in </a:t>
          </a:r>
          <a:r>
            <a:rPr lang="it-IT" sz="1400" b="1" i="1" kern="1200" dirty="0" smtClean="0"/>
            <a:t>Dirittifondamentali.it</a:t>
          </a:r>
          <a:r>
            <a:rPr lang="it-IT" sz="1400" b="1" kern="1200" dirty="0" smtClean="0"/>
            <a:t>, fasc. n. 1/2018</a:t>
          </a:r>
          <a:endParaRPr lang="it-IT" sz="1400" b="1" kern="1200" dirty="0"/>
        </a:p>
      </dsp:txBody>
      <dsp:txXfrm rot="5400000">
        <a:off x="3415253" y="1153769"/>
        <a:ext cx="2179979" cy="3526579"/>
      </dsp:txXfrm>
    </dsp:sp>
    <dsp:sp modelId="{22CFD056-B094-44D4-8F35-737E58597E1B}">
      <dsp:nvSpPr>
        <dsp:cNvPr id="0" name=""/>
        <dsp:cNvSpPr/>
      </dsp:nvSpPr>
      <dsp:spPr>
        <a:xfrm rot="5400000">
          <a:off x="4970051" y="1771119"/>
          <a:ext cx="3750379" cy="2291879"/>
        </a:xfrm>
        <a:prstGeom prst="round2SameRect">
          <a:avLst>
            <a:gd name="adj1" fmla="val 16670"/>
            <a:gd name="adj2" fmla="val 0"/>
          </a:avLst>
        </a:prstGeom>
        <a:solidFill>
          <a:schemeClr val="accent5">
            <a:tint val="50000"/>
            <a:hueOff val="-7344354"/>
            <a:satOff val="-15375"/>
            <a:lumOff val="1056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77800" rIns="106680" bIns="17780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800" kern="1200" dirty="0" smtClean="0"/>
            <a:t>Interesse alla tutela degli animali da esperimento (protetti in quanto senzienti)</a:t>
          </a:r>
          <a:endParaRPr lang="it-IT" sz="2800" kern="1200" dirty="0"/>
        </a:p>
      </dsp:txBody>
      <dsp:txXfrm rot="-5400000">
        <a:off x="5699301" y="1153769"/>
        <a:ext cx="2179979" cy="3526579"/>
      </dsp:txXfrm>
    </dsp:sp>
    <dsp:sp modelId="{F246BD4C-3DA8-4DA4-A600-9C4855833DCC}">
      <dsp:nvSpPr>
        <dsp:cNvPr id="0" name=""/>
        <dsp:cNvSpPr/>
      </dsp:nvSpPr>
      <dsp:spPr>
        <a:xfrm>
          <a:off x="4449058" y="0"/>
          <a:ext cx="2395948" cy="2395832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4D50BF-E86B-45F7-9C86-4C03C300FDD2}">
      <dsp:nvSpPr>
        <dsp:cNvPr id="0" name=""/>
        <dsp:cNvSpPr/>
      </dsp:nvSpPr>
      <dsp:spPr>
        <a:xfrm rot="10800000">
          <a:off x="4449058" y="3437701"/>
          <a:ext cx="2395948" cy="2395832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1F93B6-4756-41A2-8C7F-7832F12C55B7}">
      <dsp:nvSpPr>
        <dsp:cNvPr id="0" name=""/>
        <dsp:cNvSpPr/>
      </dsp:nvSpPr>
      <dsp:spPr>
        <a:xfrm>
          <a:off x="0" y="295255"/>
          <a:ext cx="2709225" cy="5333200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it-IT" sz="1800" b="1" kern="1200" dirty="0" smtClean="0"/>
            <a:t>Una interessante  vicenda giudiziaria, non ancora conclusa</a:t>
          </a: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it-IT" sz="1800" b="1" kern="1200" dirty="0" smtClean="0"/>
            <a:t>(caso </a:t>
          </a:r>
          <a:r>
            <a:rPr lang="it-IT" sz="1800" b="1" kern="1200" dirty="0" err="1" smtClean="0"/>
            <a:t>Tamietto</a:t>
          </a:r>
          <a:r>
            <a:rPr lang="it-IT" sz="1800" b="1" kern="1200" dirty="0" smtClean="0"/>
            <a:t>):</a:t>
          </a: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it-IT" sz="1800" b="1" kern="1200" dirty="0" smtClean="0"/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it-IT" sz="2200" kern="1200" dirty="0" smtClean="0"/>
            <a:t>- per il coinvolgimento </a:t>
          </a: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it-IT" sz="2200" kern="1200" dirty="0" smtClean="0"/>
            <a:t>(pur indiretto) dell’OPBA di Parma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22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200" kern="1200" dirty="0" smtClean="0"/>
            <a:t>- per la tutela che potrebbero ricevere, al termine del giudizio, i primati non umani utilizzati nella procedura sperimentale </a:t>
          </a:r>
          <a:endParaRPr lang="it-IT" sz="2200" kern="1200" dirty="0"/>
        </a:p>
      </dsp:txBody>
      <dsp:txXfrm>
        <a:off x="79350" y="374605"/>
        <a:ext cx="2550525" cy="5174500"/>
      </dsp:txXfrm>
    </dsp:sp>
    <dsp:sp modelId="{7800B38E-4B73-460B-849E-B65E75B05BBB}">
      <dsp:nvSpPr>
        <dsp:cNvPr id="0" name=""/>
        <dsp:cNvSpPr/>
      </dsp:nvSpPr>
      <dsp:spPr>
        <a:xfrm rot="21154825">
          <a:off x="2706598" y="2900051"/>
          <a:ext cx="627431" cy="42585"/>
        </a:xfrm>
        <a:custGeom>
          <a:avLst/>
          <a:gdLst/>
          <a:ahLst/>
          <a:cxnLst/>
          <a:rect l="0" t="0" r="0" b="0"/>
          <a:pathLst>
            <a:path>
              <a:moveTo>
                <a:pt x="0" y="21292"/>
              </a:moveTo>
              <a:lnTo>
                <a:pt x="627431" y="2129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500" kern="1200"/>
        </a:p>
      </dsp:txBody>
      <dsp:txXfrm>
        <a:off x="3004628" y="2905658"/>
        <a:ext cx="31371" cy="31371"/>
      </dsp:txXfrm>
    </dsp:sp>
    <dsp:sp modelId="{6E05A111-62EC-4A58-B635-100A2E5A4429}">
      <dsp:nvSpPr>
        <dsp:cNvPr id="0" name=""/>
        <dsp:cNvSpPr/>
      </dsp:nvSpPr>
      <dsp:spPr>
        <a:xfrm>
          <a:off x="3331403" y="1718515"/>
          <a:ext cx="2913217" cy="23246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700" kern="1200" dirty="0" smtClean="0"/>
            <a:t>Progetto ‘</a:t>
          </a:r>
          <a:r>
            <a:rPr lang="it-IT" sz="1700" kern="1200" dirty="0" err="1" smtClean="0"/>
            <a:t>LightUp</a:t>
          </a:r>
          <a:r>
            <a:rPr lang="it-IT" sz="1700" kern="1200" dirty="0" smtClean="0"/>
            <a:t>’ delle Università di Parma e Torino 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700" kern="1200" dirty="0" smtClean="0"/>
            <a:t>‘</a:t>
          </a:r>
          <a:r>
            <a:rPr lang="it-IT" sz="1700" b="1" i="1" kern="1200" dirty="0" smtClean="0"/>
            <a:t>Meccanismi  anatomici-fisiologici soggiacenti il recupero della consapevolezza visiva nella scimmia con cecità corticale</a:t>
          </a:r>
          <a:r>
            <a:rPr lang="it-IT" sz="1700" kern="1200" dirty="0" smtClean="0"/>
            <a:t>’</a:t>
          </a:r>
          <a:endParaRPr lang="it-IT" sz="1700" kern="1200" dirty="0"/>
        </a:p>
      </dsp:txBody>
      <dsp:txXfrm>
        <a:off x="3399489" y="1786601"/>
        <a:ext cx="2777045" cy="2188461"/>
      </dsp:txXfrm>
    </dsp:sp>
    <dsp:sp modelId="{BB02DEAB-3F52-400A-9334-17EE30DAFAFE}">
      <dsp:nvSpPr>
        <dsp:cNvPr id="0" name=""/>
        <dsp:cNvSpPr/>
      </dsp:nvSpPr>
      <dsp:spPr>
        <a:xfrm rot="18193587">
          <a:off x="5607757" y="1681035"/>
          <a:ext cx="2817665" cy="42585"/>
        </a:xfrm>
        <a:custGeom>
          <a:avLst/>
          <a:gdLst/>
          <a:ahLst/>
          <a:cxnLst/>
          <a:rect l="0" t="0" r="0" b="0"/>
          <a:pathLst>
            <a:path>
              <a:moveTo>
                <a:pt x="0" y="21292"/>
              </a:moveTo>
              <a:lnTo>
                <a:pt x="2817665" y="2129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000" kern="1200"/>
        </a:p>
      </dsp:txBody>
      <dsp:txXfrm>
        <a:off x="6946148" y="1631886"/>
        <a:ext cx="140883" cy="140883"/>
      </dsp:txXfrm>
    </dsp:sp>
    <dsp:sp modelId="{E2CABC6A-5905-41CD-BE59-959A9D0E6CAC}">
      <dsp:nvSpPr>
        <dsp:cNvPr id="0" name=""/>
        <dsp:cNvSpPr/>
      </dsp:nvSpPr>
      <dsp:spPr>
        <a:xfrm>
          <a:off x="7788559" y="0"/>
          <a:ext cx="2718440" cy="1047646"/>
        </a:xfrm>
        <a:prstGeom prst="roundRect">
          <a:avLst>
            <a:gd name="adj" fmla="val 10000"/>
          </a:avLst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700" kern="1200" dirty="0" smtClean="0"/>
            <a:t>Consiglio di Stato, </a:t>
          </a:r>
          <a:r>
            <a:rPr lang="it-IT" sz="1700" b="1" kern="1200" dirty="0" smtClean="0"/>
            <a:t>ordinanza cautelare</a:t>
          </a:r>
          <a:r>
            <a:rPr lang="it-IT" sz="1700" kern="1200" dirty="0" smtClean="0"/>
            <a:t> n. 230 del 23 gennaio 2020</a:t>
          </a:r>
          <a:endParaRPr lang="it-IT" sz="1700" kern="1200" dirty="0"/>
        </a:p>
      </dsp:txBody>
      <dsp:txXfrm>
        <a:off x="7819244" y="30685"/>
        <a:ext cx="2657070" cy="986276"/>
      </dsp:txXfrm>
    </dsp:sp>
    <dsp:sp modelId="{28E8D3CC-46D7-4B45-8202-4624CB965C49}">
      <dsp:nvSpPr>
        <dsp:cNvPr id="0" name=""/>
        <dsp:cNvSpPr/>
      </dsp:nvSpPr>
      <dsp:spPr>
        <a:xfrm rot="19764206">
          <a:off x="6115294" y="2386745"/>
          <a:ext cx="1857776" cy="42585"/>
        </a:xfrm>
        <a:custGeom>
          <a:avLst/>
          <a:gdLst/>
          <a:ahLst/>
          <a:cxnLst/>
          <a:rect l="0" t="0" r="0" b="0"/>
          <a:pathLst>
            <a:path>
              <a:moveTo>
                <a:pt x="0" y="21292"/>
              </a:moveTo>
              <a:lnTo>
                <a:pt x="1857776" y="2129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600" kern="1200"/>
        </a:p>
      </dsp:txBody>
      <dsp:txXfrm>
        <a:off x="6997737" y="2361593"/>
        <a:ext cx="92888" cy="92888"/>
      </dsp:txXfrm>
    </dsp:sp>
    <dsp:sp modelId="{1CB145D9-9F68-4A80-86C9-913053A16613}">
      <dsp:nvSpPr>
        <dsp:cNvPr id="0" name=""/>
        <dsp:cNvSpPr/>
      </dsp:nvSpPr>
      <dsp:spPr>
        <a:xfrm>
          <a:off x="7843743" y="1255632"/>
          <a:ext cx="2718440" cy="1359220"/>
        </a:xfrm>
        <a:prstGeom prst="roundRect">
          <a:avLst>
            <a:gd name="adj" fmla="val 10000"/>
          </a:avLst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700" kern="1200" dirty="0" smtClean="0"/>
            <a:t>Supplemento istruttoria </a:t>
          </a:r>
          <a:r>
            <a:rPr lang="it-IT" sz="1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→ p</a:t>
          </a:r>
          <a:r>
            <a:rPr lang="it-IT" sz="1700" kern="1200" dirty="0" smtClean="0"/>
            <a:t>arere Consiglio Superiore di Sanità 23 marzo 2020</a:t>
          </a:r>
          <a:endParaRPr lang="it-IT" sz="1700" kern="1200" dirty="0"/>
        </a:p>
      </dsp:txBody>
      <dsp:txXfrm>
        <a:off x="7883553" y="1295442"/>
        <a:ext cx="2638820" cy="1279600"/>
      </dsp:txXfrm>
    </dsp:sp>
    <dsp:sp modelId="{0280748C-4E16-4AAE-8416-8145EE57FE6A}">
      <dsp:nvSpPr>
        <dsp:cNvPr id="0" name=""/>
        <dsp:cNvSpPr/>
      </dsp:nvSpPr>
      <dsp:spPr>
        <a:xfrm rot="1229590">
          <a:off x="6189028" y="3167073"/>
          <a:ext cx="1756855" cy="42585"/>
        </a:xfrm>
        <a:custGeom>
          <a:avLst/>
          <a:gdLst/>
          <a:ahLst/>
          <a:cxnLst/>
          <a:rect l="0" t="0" r="0" b="0"/>
          <a:pathLst>
            <a:path>
              <a:moveTo>
                <a:pt x="0" y="21292"/>
              </a:moveTo>
              <a:lnTo>
                <a:pt x="1756855" y="2129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600" kern="1200"/>
        </a:p>
      </dsp:txBody>
      <dsp:txXfrm>
        <a:off x="7023535" y="3144444"/>
        <a:ext cx="87842" cy="87842"/>
      </dsp:txXfrm>
    </dsp:sp>
    <dsp:sp modelId="{103E42C3-87BA-45D4-BEB1-1FB86B5C0C75}">
      <dsp:nvSpPr>
        <dsp:cNvPr id="0" name=""/>
        <dsp:cNvSpPr/>
      </dsp:nvSpPr>
      <dsp:spPr>
        <a:xfrm>
          <a:off x="7890292" y="2816289"/>
          <a:ext cx="2718440" cy="1359220"/>
        </a:xfrm>
        <a:prstGeom prst="roundRect">
          <a:avLst>
            <a:gd name="adj" fmla="val 10000"/>
          </a:avLst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700" b="1" kern="1200" dirty="0" smtClean="0"/>
            <a:t>Sentenza di primo grado</a:t>
          </a:r>
          <a:r>
            <a:rPr lang="it-IT" sz="1700" kern="1200" dirty="0" smtClean="0"/>
            <a:t>, T.A.R. Lazio, </a:t>
          </a:r>
          <a:r>
            <a:rPr lang="it-IT" sz="1700" kern="1200" dirty="0" err="1" smtClean="0"/>
            <a:t>sent</a:t>
          </a:r>
          <a:r>
            <a:rPr lang="it-IT" sz="1700" kern="1200" dirty="0" smtClean="0"/>
            <a:t>. n. 5771 del 1° giugno 2020</a:t>
          </a:r>
          <a:endParaRPr lang="it-IT" sz="1700" kern="1200" dirty="0"/>
        </a:p>
      </dsp:txBody>
      <dsp:txXfrm>
        <a:off x="7930102" y="2856099"/>
        <a:ext cx="2638820" cy="1279600"/>
      </dsp:txXfrm>
    </dsp:sp>
    <dsp:sp modelId="{3B2BAD0F-C7C1-4AAF-BE7E-772A661CBA09}">
      <dsp:nvSpPr>
        <dsp:cNvPr id="0" name=""/>
        <dsp:cNvSpPr/>
      </dsp:nvSpPr>
      <dsp:spPr>
        <a:xfrm rot="3177530">
          <a:off x="5701501" y="3949848"/>
          <a:ext cx="2731909" cy="42585"/>
        </a:xfrm>
        <a:custGeom>
          <a:avLst/>
          <a:gdLst/>
          <a:ahLst/>
          <a:cxnLst/>
          <a:rect l="0" t="0" r="0" b="0"/>
          <a:pathLst>
            <a:path>
              <a:moveTo>
                <a:pt x="0" y="21292"/>
              </a:moveTo>
              <a:lnTo>
                <a:pt x="2731909" y="2129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900" kern="1200"/>
        </a:p>
      </dsp:txBody>
      <dsp:txXfrm>
        <a:off x="6999158" y="3902843"/>
        <a:ext cx="136595" cy="136595"/>
      </dsp:txXfrm>
    </dsp:sp>
    <dsp:sp modelId="{ACEF99C1-0FCB-45A3-A297-7132A805210F}">
      <dsp:nvSpPr>
        <dsp:cNvPr id="0" name=""/>
        <dsp:cNvSpPr/>
      </dsp:nvSpPr>
      <dsp:spPr>
        <a:xfrm>
          <a:off x="7890292" y="4381839"/>
          <a:ext cx="2718440" cy="1359220"/>
        </a:xfrm>
        <a:prstGeom prst="roundRect">
          <a:avLst>
            <a:gd name="adj" fmla="val 10000"/>
          </a:avLst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kern="1200" dirty="0" smtClean="0"/>
            <a:t>La </a:t>
          </a:r>
          <a:r>
            <a:rPr lang="it-IT" sz="1600" b="1" kern="1200" dirty="0" smtClean="0"/>
            <a:t>nuova ordinanza cautelare </a:t>
          </a:r>
          <a:r>
            <a:rPr lang="it-IT" sz="1300" kern="1200" dirty="0" smtClean="0"/>
            <a:t>del Consiglio di Stato (n. 5914 del 9 ottobre 2020) e il documento della CRUI, in attesa di una nuova pronuncia del Consiglio di Stato (28.01.2021)</a:t>
          </a:r>
          <a:endParaRPr lang="it-IT" sz="1300" kern="1200" dirty="0"/>
        </a:p>
      </dsp:txBody>
      <dsp:txXfrm>
        <a:off x="7930102" y="4421649"/>
        <a:ext cx="2638820" cy="12796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layout/ReverseList">
  <dgm:title val=""/>
  <dgm:desc val=""/>
  <dgm:catLst>
    <dgm:cat type="relationship" pri="38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clrData>
  <dgm:layoutNode name="Name0">
    <dgm:varLst>
      <dgm:chMax val="2"/>
      <dgm:chPref val="2"/>
      <dgm:animLvl val="lvl"/>
    </dgm:varLst>
    <dgm:choose name="Name1">
      <dgm:if name="Name2" axis="ch" ptType="node" func="cnt" op="lte" val="1">
        <dgm:alg type="composite">
          <dgm:param type="ar" val="0.9993"/>
        </dgm:alg>
      </dgm:if>
      <dgm:else name="Name3">
        <dgm:alg type="composite">
          <dgm:param type="ar" val="0.8036"/>
        </dgm:alg>
      </dgm:else>
    </dgm:choose>
    <dgm:shape xmlns:r="http://schemas.openxmlformats.org/officeDocument/2006/relationships" r:blip="">
      <dgm:adjLst/>
    </dgm:shape>
    <dgm:choose name="Name4">
      <dgm:if name="Name5" axis="ch" ptType="node" func="cnt" op="lte" val="1">
        <dgm:constrLst>
          <dgm:constr type="primFontSz" for="des" ptType="node" op="equ" val="65"/>
          <dgm:constr type="l" for="ch" forName="LeftNode" refType="w" fact="0"/>
          <dgm:constr type="t" for="ch" forName="LeftNode" refType="h" fact="0.25"/>
          <dgm:constr type="w" for="ch" forName="LeftNode" refType="w" fact="0.5"/>
          <dgm:constr type="h" for="ch" forName="LeftNode" refType="h"/>
          <dgm:constr type="l" for="ch" forName="LeftText" refType="w" fact="0"/>
          <dgm:constr type="t" for="ch" forName="LeftText" refType="h" fact="0.25"/>
          <dgm:constr type="w" for="ch" forName="LeftText" refType="w" fact="0.5"/>
          <dgm:constr type="h" for="ch" forName="LeftText" refType="h"/>
        </dgm:constrLst>
      </dgm:if>
      <dgm:else name="Name6">
        <dgm:constrLst>
          <dgm:constr type="primFontSz" for="des" ptType="node" op="equ" val="65"/>
          <dgm:constr type="l" for="ch" forName="LeftNode" refType="w" fact="0"/>
          <dgm:constr type="t" for="ch" forName="LeftNode" refType="h" fact="0.1786"/>
          <dgm:constr type="w" for="ch" forName="LeftNode" refType="w" fact="0.4889"/>
          <dgm:constr type="h" for="ch" forName="LeftNode" refType="h" fact="0.6429"/>
          <dgm:constr type="l" for="ch" forName="LeftText" refType="w" fact="0"/>
          <dgm:constr type="t" for="ch" forName="LeftText" refType="h" fact="0.1786"/>
          <dgm:constr type="w" for="ch" forName="LeftText" refType="w" fact="0.4889"/>
          <dgm:constr type="h" for="ch" forName="LeftText" refType="h" fact="0.6429"/>
          <dgm:constr type="l" for="ch" forName="RightNode" refType="w" fact="0.5111"/>
          <dgm:constr type="t" for="ch" forName="RightNode" refType="h" fact="0.1786"/>
          <dgm:constr type="w" for="ch" forName="RightNode" refType="w" fact="0.4889"/>
          <dgm:constr type="h" for="ch" forName="RightNode" refType="h" fact="0.6429"/>
          <dgm:constr type="l" for="ch" forName="RightText" refType="w" fact="0.5111"/>
          <dgm:constr type="t" for="ch" forName="RightText" refType="h" fact="0.1786"/>
          <dgm:constr type="w" for="ch" forName="RightText" refType="w" fact="0.4889"/>
          <dgm:constr type="h" for="ch" forName="RightText" refType="h" fact="0.6429"/>
          <dgm:constr type="l" for="ch" forName="TopArrow" refType="w" fact="0.2444"/>
          <dgm:constr type="t" for="ch" forName="TopArrow" refType="h" fact="0"/>
          <dgm:constr type="w" for="ch" forName="TopArrow" refType="w" fact="0.5111"/>
          <dgm:constr type="h" for="ch" forName="TopArrow" refType="h" fact="0.4107"/>
          <dgm:constr type="l" for="ch" forName="BottomArrow" refType="w" fact="0.2444"/>
          <dgm:constr type="t" for="ch" forName="BottomArrow" refType="h" fact="0.5893"/>
          <dgm:constr type="w" for="ch" forName="BottomArrow" refType="w" fact="0.5111"/>
          <dgm:constr type="h" for="ch" forName="BottomArrow" refType="h" fact="0.4107"/>
        </dgm:constrLst>
      </dgm:else>
    </dgm:choose>
    <dgm:choose name="Name7">
      <dgm:if name="Name8" axis="ch" ptType="node" func="cnt" op="gte" val="1">
        <dgm:layoutNode name="LeftText" styleLbl="revTx" moveWith="LeftNode">
          <dgm:varLst>
            <dgm:bulletEnabled val="1"/>
          </dgm:varLst>
          <dgm:alg type="tx">
            <dgm:param type="txAnchorVert" val="t"/>
            <dgm:param type="parTxLTRAlign" val="l"/>
          </dgm:alg>
          <dgm:choose name="Name9">
            <dgm:if name="Name10" axis="ch" ptType="node" func="cnt" op="lte" val="1">
              <dgm:shape xmlns:r="http://schemas.openxmlformats.org/officeDocument/2006/relationships" type="round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5"/>
                <dgm:constr type="bMarg" refType="primFontSz" fact="0.5"/>
              </dgm:constrLst>
            </dgm:if>
            <dgm:else name="Name11">
              <dgm:shape xmlns:r="http://schemas.openxmlformats.org/officeDocument/2006/relationships" rot="27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45"/>
                <dgm:constr type="tMarg" refType="primFontSz" fact="0.5"/>
                <dgm:constr type="bMarg" refType="primFontSz" fact="0.5"/>
              </dgm:constrLst>
            </dgm:else>
          </dgm:choose>
          <dgm:ruleLst>
            <dgm:rule type="primFontSz" val="5" fact="NaN" max="NaN"/>
          </dgm:ruleLst>
        </dgm:layoutNode>
        <dgm:layoutNode name="LeftNode" styleLbl="bgImgPlace1">
          <dgm:varLst>
            <dgm:chMax val="2"/>
            <dgm:chPref val="2"/>
          </dgm:varLst>
          <dgm:alg type="sp"/>
          <dgm:choose name="Name12">
            <dgm:if name="Name13" axis="ch" ptType="node" func="cnt" op="lte" val="1">
              <dgm:shape xmlns:r="http://schemas.openxmlformats.org/officeDocument/2006/relationships" type="roundRect" r:blip="">
                <dgm:adjLst>
                  <dgm:adj idx="1" val="0.1667"/>
                  <dgm:adj idx="2" val="0"/>
                </dgm:adjLst>
              </dgm:shape>
            </dgm:if>
            <dgm:else name="Name14">
              <dgm:shape xmlns:r="http://schemas.openxmlformats.org/officeDocument/2006/relationships" rot="270" type="round2SameRect" r:blip="">
                <dgm:adjLst>
                  <dgm:adj idx="1" val="0.1667"/>
                  <dgm:adj idx="2" val="0"/>
                </dgm:adjLst>
              </dgm:shape>
            </dgm:else>
          </dgm:choose>
          <dgm:presOf axis="ch desOrSelf" ptType="node node" st="1 1" cnt="1 0"/>
        </dgm:layoutNode>
        <dgm:choose name="Name15">
          <dgm:if name="Name16" axis="ch" ptType="node" func="cnt" op="gte" val="2">
            <dgm:layoutNode name="RightText" styleLbl="revTx" moveWith="RightNode">
              <dgm:varLst>
                <dgm:bulletEnabled val="1"/>
              </dgm:varLst>
              <dgm:alg type="tx">
                <dgm:param type="txAnchorVert" val="t"/>
                <dgm:param type="parTxLTRAlign" val="l"/>
              </dgm:alg>
              <dgm:shape xmlns:r="http://schemas.openxmlformats.org/officeDocument/2006/relationships" rot="9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  <dgm:constrLst>
                <dgm:constr type="lMarg" refType="primFontSz" fact="0.45"/>
                <dgm:constr type="rMarg" refType="primFontSz" fact="0.3"/>
                <dgm:constr type="tMarg" refType="primFontSz" fact="0.5"/>
                <dgm:constr type="bMarg" refType="primFontSz" fact="0.5"/>
              </dgm:constrLst>
              <dgm:ruleLst>
                <dgm:rule type="primFontSz" val="5" fact="NaN" max="NaN"/>
              </dgm:ruleLst>
            </dgm:layoutNode>
            <dgm:layoutNode name="RightNode" styleLbl="bgImgPlace1">
              <dgm:varLst>
                <dgm:chMax val="0"/>
                <dgm:chPref val="0"/>
              </dgm:varLst>
              <dgm:alg type="sp"/>
              <dgm:shape xmlns:r="http://schemas.openxmlformats.org/officeDocument/2006/relationships" rot="90" type="round2SameRect" r:blip="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</dgm:layoutNode>
            <dgm:layoutNode name="TopArrow">
              <dgm:alg type="sp"/>
              <dgm:shape xmlns:r="http://schemas.openxmlformats.org/officeDocument/2006/relationships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  <dgm:layoutNode name="BottomArrow">
              <dgm:alg type="sp"/>
              <dgm:shape xmlns:r="http://schemas.openxmlformats.org/officeDocument/2006/relationships" rot="180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</dgm:if>
          <dgm:else name="Name17"/>
        </dgm:choose>
      </dgm:if>
      <dgm:else name="Name18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596"/>
          </a:xfrm>
          <a:prstGeom prst="rect">
            <a:avLst/>
          </a:prstGeom>
        </p:spPr>
        <p:txBody>
          <a:bodyPr vert="horz" lIns="96597" tIns="48299" rIns="96597" bIns="48299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2596"/>
          </a:xfrm>
          <a:prstGeom prst="rect">
            <a:avLst/>
          </a:prstGeom>
        </p:spPr>
        <p:txBody>
          <a:bodyPr vert="horz" lIns="96597" tIns="48299" rIns="96597" bIns="48299" rtlCol="0"/>
          <a:lstStyle>
            <a:lvl1pPr algn="r">
              <a:defRPr sz="1300"/>
            </a:lvl1pPr>
          </a:lstStyle>
          <a:p>
            <a:fld id="{C6BAAACE-EF64-4825-85C5-85243DE8A9CC}" type="datetimeFigureOut">
              <a:rPr lang="it-IT" smtClean="0"/>
              <a:t>03/12/2020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41325" y="1252538"/>
            <a:ext cx="6005513" cy="33797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597" tIns="48299" rIns="96597" bIns="48299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8817" y="4820741"/>
            <a:ext cx="5510530" cy="3944243"/>
          </a:xfrm>
          <a:prstGeom prst="rect">
            <a:avLst/>
          </a:prstGeom>
        </p:spPr>
        <p:txBody>
          <a:bodyPr vert="horz" lIns="96597" tIns="48299" rIns="96597" bIns="48299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514531"/>
            <a:ext cx="2984871" cy="502595"/>
          </a:xfrm>
          <a:prstGeom prst="rect">
            <a:avLst/>
          </a:prstGeom>
        </p:spPr>
        <p:txBody>
          <a:bodyPr vert="horz" lIns="96597" tIns="48299" rIns="96597" bIns="48299" rtlCol="0" anchor="b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901698" y="9514531"/>
            <a:ext cx="2984871" cy="502595"/>
          </a:xfrm>
          <a:prstGeom prst="rect">
            <a:avLst/>
          </a:prstGeom>
        </p:spPr>
        <p:txBody>
          <a:bodyPr vert="horz" lIns="96597" tIns="48299" rIns="96597" bIns="48299" rtlCol="0" anchor="b"/>
          <a:lstStyle>
            <a:lvl1pPr algn="r">
              <a:defRPr sz="1300"/>
            </a:lvl1pPr>
          </a:lstStyle>
          <a:p>
            <a:fld id="{42B7FA8F-B450-4CDF-89C6-6417034503A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32476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2DE37-F653-4F6B-B49D-73311B0AB5DD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833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FBC3C-F9DB-4F1F-BCB4-1761FACC0FE5}" type="datetimeFigureOut">
              <a:rPr lang="it-IT" smtClean="0"/>
              <a:t>03/12/2020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F6CC8-64C6-4B6B-827C-1429B943AD8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8379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FBC3C-F9DB-4F1F-BCB4-1761FACC0FE5}" type="datetimeFigureOut">
              <a:rPr lang="it-IT" smtClean="0"/>
              <a:t>03/12/2020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F6CC8-64C6-4B6B-827C-1429B943AD8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0541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FBC3C-F9DB-4F1F-BCB4-1761FACC0FE5}" type="datetimeFigureOut">
              <a:rPr lang="it-IT" smtClean="0"/>
              <a:t>03/12/2020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F6CC8-64C6-4B6B-827C-1429B943AD8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5444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FBC3C-F9DB-4F1F-BCB4-1761FACC0FE5}" type="datetimeFigureOut">
              <a:rPr lang="it-IT" smtClean="0"/>
              <a:t>03/12/2020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F6CC8-64C6-4B6B-827C-1429B943AD8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93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FBC3C-F9DB-4F1F-BCB4-1761FACC0FE5}" type="datetimeFigureOut">
              <a:rPr lang="it-IT" smtClean="0"/>
              <a:t>03/12/2020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F6CC8-64C6-4B6B-827C-1429B943AD8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31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FBC3C-F9DB-4F1F-BCB4-1761FACC0FE5}" type="datetimeFigureOut">
              <a:rPr lang="it-IT" smtClean="0"/>
              <a:t>03/12/2020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F6CC8-64C6-4B6B-827C-1429B943AD8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2205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FBC3C-F9DB-4F1F-BCB4-1761FACC0FE5}" type="datetimeFigureOut">
              <a:rPr lang="it-IT" smtClean="0"/>
              <a:t>03/12/2020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F6CC8-64C6-4B6B-827C-1429B943AD8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736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FBC3C-F9DB-4F1F-BCB4-1761FACC0FE5}" type="datetimeFigureOut">
              <a:rPr lang="it-IT" smtClean="0"/>
              <a:t>03/12/2020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F6CC8-64C6-4B6B-827C-1429B943AD8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9408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FBC3C-F9DB-4F1F-BCB4-1761FACC0FE5}" type="datetimeFigureOut">
              <a:rPr lang="it-IT" smtClean="0"/>
              <a:t>03/12/2020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F6CC8-64C6-4B6B-827C-1429B943AD8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49999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FBC3C-F9DB-4F1F-BCB4-1761FACC0FE5}" type="datetimeFigureOut">
              <a:rPr lang="it-IT" smtClean="0"/>
              <a:t>03/12/2020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F6CC8-64C6-4B6B-827C-1429B943AD8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85913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FBC3C-F9DB-4F1F-BCB4-1761FACC0FE5}" type="datetimeFigureOut">
              <a:rPr lang="it-IT" smtClean="0"/>
              <a:t>03/12/2020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F6CC8-64C6-4B6B-827C-1429B943AD8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4795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FBC3C-F9DB-4F1F-BCB4-1761FACC0FE5}" type="datetimeFigureOut">
              <a:rPr lang="it-IT" smtClean="0"/>
              <a:t>03/12/2020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F6CC8-64C6-4B6B-827C-1429B943AD8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9096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mailto:elena.malfatti@unipi.it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iuffre.it/it-IT/products/632121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498601" y="1346202"/>
            <a:ext cx="9144000" cy="2561166"/>
          </a:xfrm>
          <a:gradFill flip="none" rotWithShape="1">
            <a:gsLst>
              <a:gs pos="0">
                <a:schemeClr val="accent6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accent6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6">
                  <a:lumMod val="40000"/>
                  <a:lumOff val="60000"/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sz="31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it-IT" sz="31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31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it-IT" sz="31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31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it-IT" sz="31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31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it-IT" sz="31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31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it-IT" sz="31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31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it-IT" sz="31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31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PROTEZIONE </a:t>
            </a:r>
            <a:r>
              <a:rPr lang="it-IT" sz="31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DEGLI ANIMALI UTILIZZATI A FINI SCIENTIFICI </a:t>
            </a:r>
            <a:r>
              <a:rPr lang="it-IT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it-IT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Attività seminariale ottobre-dicembre 2020</a:t>
            </a:r>
            <a:r>
              <a:rPr lang="it-IT" sz="2800" b="1" dirty="0" smtClean="0"/>
              <a:t/>
            </a:r>
            <a:br>
              <a:rPr lang="it-IT" sz="2800" b="1" dirty="0" smtClean="0"/>
            </a:br>
            <a:r>
              <a:rPr lang="it-IT" sz="3600" b="1" dirty="0" smtClean="0"/>
              <a:t/>
            </a:r>
            <a:br>
              <a:rPr lang="it-IT" sz="3600" b="1" dirty="0" smtClean="0"/>
            </a:br>
            <a:r>
              <a:rPr lang="it-IT" sz="31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dicembre 2020</a:t>
            </a:r>
            <a:br>
              <a:rPr lang="it-IT" sz="31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31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</a:t>
            </a:r>
            <a:r>
              <a:rPr lang="it-IT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Riflessioni </a:t>
            </a:r>
            <a:r>
              <a:rPr lang="it-IT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 scienza, diritto ed etica, </a:t>
            </a:r>
            <a:r>
              <a:rPr lang="it-IT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it-IT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verso </a:t>
            </a:r>
            <a:r>
              <a:rPr lang="it-IT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una </a:t>
            </a:r>
            <a:r>
              <a:rPr lang="it-IT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bioetica globale’</a:t>
            </a:r>
            <a:endParaRPr lang="it-IT" sz="3600" b="1" i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60399" y="4165599"/>
            <a:ext cx="10676467" cy="2370667"/>
          </a:xfrm>
          <a:gradFill flip="none" rotWithShape="1">
            <a:gsLst>
              <a:gs pos="0">
                <a:schemeClr val="accent4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4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4">
                  <a:lumMod val="20000"/>
                  <a:lumOff val="80000"/>
                  <a:shade val="100000"/>
                  <a:satMod val="115000"/>
                </a:schemeClr>
              </a:gs>
            </a:gsLst>
            <a:lin ang="18900000" scaled="1"/>
            <a:tileRect/>
          </a:gradFill>
        </p:spPr>
        <p:txBody>
          <a:bodyPr>
            <a:normAutofit fontScale="32500" lnSpcReduction="20000"/>
          </a:bodyPr>
          <a:lstStyle/>
          <a:p>
            <a:endParaRPr lang="it-IT" dirty="0" smtClean="0"/>
          </a:p>
          <a:p>
            <a:endParaRPr lang="it-IT" sz="8000" b="1" dirty="0" smtClean="0"/>
          </a:p>
          <a:p>
            <a:r>
              <a:rPr lang="it-IT" sz="8000" b="1" dirty="0" smtClean="0"/>
              <a:t>Prof.ssa Elena Malfatti </a:t>
            </a:r>
            <a:r>
              <a:rPr lang="it-IT" sz="7300" dirty="0" smtClean="0"/>
              <a:t>– </a:t>
            </a:r>
            <a:r>
              <a:rPr lang="it-IT" sz="7200" dirty="0" smtClean="0">
                <a:hlinkClick r:id="rId2"/>
              </a:rPr>
              <a:t>elena.malfatti@unipi.it</a:t>
            </a:r>
            <a:r>
              <a:rPr lang="it-IT" sz="7200" dirty="0" smtClean="0"/>
              <a:t>  </a:t>
            </a:r>
          </a:p>
          <a:p>
            <a:pPr>
              <a:spcBef>
                <a:spcPts val="0"/>
              </a:spcBef>
            </a:pPr>
            <a:r>
              <a:rPr lang="it-IT" sz="7200" dirty="0" smtClean="0"/>
              <a:t>	</a:t>
            </a:r>
            <a:r>
              <a:rPr lang="it-IT" sz="5900" dirty="0" smtClean="0"/>
              <a:t>Dipartimento di Giurisprudenza - Università di Pisa</a:t>
            </a:r>
          </a:p>
          <a:p>
            <a:pPr>
              <a:spcBef>
                <a:spcPts val="0"/>
              </a:spcBef>
            </a:pPr>
            <a:r>
              <a:rPr lang="it-IT" sz="5900" dirty="0" smtClean="0"/>
              <a:t>Responsabile di </a:t>
            </a:r>
            <a:r>
              <a:rPr lang="it-IT" sz="5900" i="1" dirty="0" smtClean="0"/>
              <a:t>curriculum</a:t>
            </a:r>
            <a:r>
              <a:rPr lang="it-IT" sz="5900" dirty="0" smtClean="0"/>
              <a:t> dottorato di ricerca in Scienze giuridiche</a:t>
            </a:r>
          </a:p>
          <a:p>
            <a:pPr>
              <a:spcBef>
                <a:spcPts val="0"/>
              </a:spcBef>
            </a:pPr>
            <a:r>
              <a:rPr lang="it-IT" sz="6500" dirty="0"/>
              <a:t>Membro </a:t>
            </a:r>
            <a:r>
              <a:rPr lang="it-IT" sz="6500" dirty="0" smtClean="0"/>
              <a:t>OPBA Università di Pisa</a:t>
            </a:r>
            <a:endParaRPr lang="it-IT" sz="6500" dirty="0"/>
          </a:p>
          <a:p>
            <a:pPr>
              <a:spcBef>
                <a:spcPts val="0"/>
              </a:spcBef>
            </a:pPr>
            <a:endParaRPr lang="it-IT" sz="6500" dirty="0" smtClean="0"/>
          </a:p>
          <a:p>
            <a:pPr>
              <a:spcBef>
                <a:spcPts val="0"/>
              </a:spcBef>
            </a:pPr>
            <a:endParaRPr lang="it-IT" sz="6500" dirty="0" smtClean="0"/>
          </a:p>
          <a:p>
            <a:r>
              <a:rPr lang="it-IT" dirty="0" smtClean="0"/>
              <a:t>4</a:t>
            </a:r>
          </a:p>
          <a:p>
            <a:endParaRPr lang="it-IT" dirty="0"/>
          </a:p>
        </p:txBody>
      </p:sp>
      <p:pic>
        <p:nvPicPr>
          <p:cNvPr id="8" name="Imagen 2" descr="topolino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4258734" y="0"/>
            <a:ext cx="2762251" cy="1295400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305504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8144869"/>
              </p:ext>
            </p:extLst>
          </p:nvPr>
        </p:nvGraphicFramePr>
        <p:xfrm>
          <a:off x="863599" y="448732"/>
          <a:ext cx="10405533" cy="5799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Ovale 1"/>
          <p:cNvSpPr/>
          <p:nvPr/>
        </p:nvSpPr>
        <p:spPr>
          <a:xfrm>
            <a:off x="2683933" y="4106333"/>
            <a:ext cx="3750733" cy="914400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cap="small" dirty="0" smtClean="0"/>
              <a:t>F. Rescigno</a:t>
            </a:r>
            <a:r>
              <a:rPr lang="it-IT" sz="1400" b="1" dirty="0" smtClean="0"/>
              <a:t>, </a:t>
            </a:r>
            <a:r>
              <a:rPr lang="it-IT" sz="1400" b="1" i="1" dirty="0" smtClean="0"/>
              <a:t>Gli esseri animali quali ‘res senzienti’, in Rivista di </a:t>
            </a:r>
            <a:r>
              <a:rPr lang="it-IT" sz="1400" b="1" i="1" dirty="0" err="1" smtClean="0"/>
              <a:t>Biodiritto</a:t>
            </a:r>
            <a:r>
              <a:rPr lang="it-IT" sz="1400" b="1" dirty="0" smtClean="0"/>
              <a:t>, Special </a:t>
            </a:r>
            <a:r>
              <a:rPr lang="it-IT" sz="1400" b="1" dirty="0" err="1" smtClean="0"/>
              <a:t>issue</a:t>
            </a:r>
            <a:r>
              <a:rPr lang="it-IT" sz="1400" b="1" dirty="0" smtClean="0"/>
              <a:t>, 2/2019</a:t>
            </a:r>
            <a:endParaRPr lang="it-IT" sz="1400" b="1" dirty="0"/>
          </a:p>
        </p:txBody>
      </p:sp>
    </p:spTree>
    <p:extLst>
      <p:ext uri="{BB962C8B-B14F-4D97-AF65-F5344CB8AC3E}">
        <p14:creationId xmlns:p14="http://schemas.microsoft.com/office/powerpoint/2010/main" val="348315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a 3"/>
          <p:cNvGraphicFramePr/>
          <p:nvPr>
            <p:extLst>
              <p:ext uri="{D42A27DB-BD31-4B8C-83A1-F6EECF244321}">
                <p14:modId xmlns:p14="http://schemas.microsoft.com/office/powerpoint/2010/main" val="1806862902"/>
              </p:ext>
            </p:extLst>
          </p:nvPr>
        </p:nvGraphicFramePr>
        <p:xfrm>
          <a:off x="93133" y="304800"/>
          <a:ext cx="11294534" cy="58335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ttangolo arrotondato 4"/>
          <p:cNvSpPr/>
          <p:nvPr/>
        </p:nvSpPr>
        <p:spPr>
          <a:xfrm>
            <a:off x="279400" y="541867"/>
            <a:ext cx="2997200" cy="1329266"/>
          </a:xfrm>
          <a:prstGeom prst="roundRect">
            <a:avLst/>
          </a:prstGeom>
          <a:solidFill>
            <a:srgbClr val="92D05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La normativa attuale (d.lgs. n. 26/2014) riletta alla luce di un duplice fondamento giuridico</a:t>
            </a:r>
            <a:endParaRPr lang="it-IT" dirty="0"/>
          </a:p>
        </p:txBody>
      </p:sp>
      <p:sp>
        <p:nvSpPr>
          <p:cNvPr id="6" name="Rettangolo arrotondato 5"/>
          <p:cNvSpPr/>
          <p:nvPr/>
        </p:nvSpPr>
        <p:spPr>
          <a:xfrm>
            <a:off x="8288867" y="4546600"/>
            <a:ext cx="2997200" cy="1329266"/>
          </a:xfrm>
          <a:prstGeom prst="roundRect">
            <a:avLst/>
          </a:prstGeom>
          <a:solidFill>
            <a:srgbClr val="92D05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In termini analoghi si era già espressa la Corte costituzionale con </a:t>
            </a:r>
            <a:r>
              <a:rPr lang="it-IT" dirty="0" err="1" smtClean="0"/>
              <a:t>sent</a:t>
            </a:r>
            <a:r>
              <a:rPr lang="it-IT" dirty="0" smtClean="0"/>
              <a:t>. n. 166/2004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55319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3083944"/>
              </p:ext>
            </p:extLst>
          </p:nvPr>
        </p:nvGraphicFramePr>
        <p:xfrm>
          <a:off x="618067" y="381000"/>
          <a:ext cx="10608733" cy="5745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Ovale 1"/>
          <p:cNvSpPr/>
          <p:nvPr/>
        </p:nvSpPr>
        <p:spPr>
          <a:xfrm>
            <a:off x="3615266" y="533400"/>
            <a:ext cx="3903133" cy="914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it-IT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caso ‘</a:t>
            </a:r>
            <a:r>
              <a:rPr lang="it-IT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Tamietto</a:t>
            </a:r>
            <a:r>
              <a:rPr lang="it-IT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</a:t>
            </a:r>
            <a:endParaRPr lang="it-IT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" name="Connettore 1 4"/>
          <p:cNvCxnSpPr/>
          <p:nvPr/>
        </p:nvCxnSpPr>
        <p:spPr>
          <a:xfrm>
            <a:off x="3352800" y="2415382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587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</p:spPr>
        <p:txBody>
          <a:bodyPr/>
          <a:lstStyle/>
          <a:p>
            <a:pPr algn="ctr"/>
            <a:r>
              <a:rPr lang="it-IT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Come ha ragionato il T.A.R. del Lazio </a:t>
            </a:r>
            <a:r>
              <a:rPr lang="it-IT" sz="1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nel caso di specie</a:t>
            </a:r>
            <a:endParaRPr lang="it-IT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06181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70000" lnSpcReduction="20000"/>
          </a:bodyPr>
          <a:lstStyle/>
          <a:p>
            <a:pPr lvl="0" algn="just">
              <a:spcAft>
                <a:spcPts val="0"/>
              </a:spcAft>
            </a:pPr>
            <a:r>
              <a:rPr lang="it-IT" dirty="0"/>
              <a:t>Intanto non si sostituisce alle valutazioni degli organismi competenti (titolari di discrezionalità tecnica) ma le rivaluta </a:t>
            </a:r>
            <a:r>
              <a:rPr lang="it-IT" i="1" dirty="0"/>
              <a:t>a posteriori </a:t>
            </a:r>
            <a:r>
              <a:rPr lang="it-IT" dirty="0"/>
              <a:t>= non </a:t>
            </a:r>
            <a:r>
              <a:rPr lang="it-IT" dirty="0" smtClean="0"/>
              <a:t>è in </a:t>
            </a:r>
            <a:r>
              <a:rPr lang="it-IT" dirty="0"/>
              <a:t>discussione </a:t>
            </a:r>
            <a:r>
              <a:rPr lang="it-IT" dirty="0" err="1"/>
              <a:t>l’</a:t>
            </a:r>
            <a:r>
              <a:rPr lang="it-IT" i="1" dirty="0" err="1"/>
              <a:t>an</a:t>
            </a:r>
            <a:r>
              <a:rPr lang="it-IT" dirty="0"/>
              <a:t> ma il </a:t>
            </a:r>
            <a:r>
              <a:rPr lang="it-IT" i="1" dirty="0" err="1"/>
              <a:t>quomodo</a:t>
            </a:r>
            <a:r>
              <a:rPr lang="it-IT" i="1" dirty="0"/>
              <a:t> </a:t>
            </a:r>
            <a:r>
              <a:rPr lang="it-IT" dirty="0"/>
              <a:t>dell‘esercizio del potere </a:t>
            </a:r>
            <a:r>
              <a:rPr lang="it-IT" dirty="0" err="1"/>
              <a:t>autorizzatorio</a:t>
            </a:r>
            <a:endParaRPr lang="it-IT" dirty="0"/>
          </a:p>
          <a:p>
            <a:pPr lvl="0" algn="just">
              <a:spcAft>
                <a:spcPts val="0"/>
              </a:spcAft>
            </a:pPr>
            <a:r>
              <a:rPr lang="it-IT" dirty="0"/>
              <a:t>Le scelte operate sono dunque sindacabili solo se viziate da manifesta irragionevolezza o </a:t>
            </a:r>
            <a:r>
              <a:rPr lang="it-IT" dirty="0" smtClean="0"/>
              <a:t>illogicità o arbitrarietà</a:t>
            </a:r>
          </a:p>
          <a:p>
            <a:pPr marL="0" lvl="0" indent="0" algn="just">
              <a:spcAft>
                <a:spcPts val="0"/>
              </a:spcAft>
              <a:buNone/>
            </a:pPr>
            <a:endParaRPr lang="it-IT" dirty="0" smtClean="0"/>
          </a:p>
          <a:p>
            <a:pPr marL="0" lvl="0" indent="0" algn="just">
              <a:spcAft>
                <a:spcPts val="0"/>
              </a:spcAft>
              <a:buNone/>
            </a:pPr>
            <a:endParaRPr lang="it-IT" dirty="0" smtClean="0"/>
          </a:p>
          <a:p>
            <a:pPr lvl="0"/>
            <a:r>
              <a:rPr lang="it-IT" dirty="0"/>
              <a:t>Valutati di natura generica e privi di fondamento i motivi alla base del </a:t>
            </a:r>
            <a:r>
              <a:rPr lang="it-IT" dirty="0" smtClean="0"/>
              <a:t>ricorso</a:t>
            </a:r>
            <a:endParaRPr lang="it-IT" dirty="0"/>
          </a:p>
          <a:p>
            <a:pPr lvl="0"/>
            <a:r>
              <a:rPr lang="it-IT" dirty="0"/>
              <a:t>Riconosciuta coerenza e adeguatezza percorso argomentativo, in termini di rilevanti e solidi presupposti </a:t>
            </a:r>
            <a:r>
              <a:rPr lang="it-IT" dirty="0" smtClean="0"/>
              <a:t>scientifici</a:t>
            </a:r>
          </a:p>
          <a:p>
            <a:pPr marL="0" lvl="0" indent="0">
              <a:buNone/>
            </a:pPr>
            <a:endParaRPr lang="it-IT" dirty="0" smtClean="0"/>
          </a:p>
          <a:p>
            <a:r>
              <a:rPr lang="it-IT" dirty="0" smtClean="0"/>
              <a:t>Riconosciuta, in particolare, natura innovativa e originale della ricerca, rispetto alla quale non possibile sostituire impiego di primati non umani con modelli alternativi né con altre specie </a:t>
            </a:r>
            <a:r>
              <a:rPr lang="it-IT" dirty="0" smtClean="0">
                <a:cs typeface="Times New Roman" panose="02020603050405020304" pitchFamily="18" charset="0"/>
              </a:rPr>
              <a:t>→ essendo notoria la difficoltà della </a:t>
            </a:r>
            <a:r>
              <a:rPr lang="it-IT" dirty="0" smtClean="0"/>
              <a:t>prova di </a:t>
            </a:r>
            <a:r>
              <a:rPr lang="it-IT" dirty="0"/>
              <a:t>un </a:t>
            </a:r>
            <a:r>
              <a:rPr lang="it-IT" dirty="0" smtClean="0"/>
              <a:t>fatto negativo</a:t>
            </a:r>
            <a:r>
              <a:rPr lang="it-IT" dirty="0"/>
              <a:t>, </a:t>
            </a:r>
            <a:r>
              <a:rPr lang="it-IT" dirty="0" smtClean="0"/>
              <a:t>per pacifica giurisprudenza (della Corte di cassazione) essa può </a:t>
            </a:r>
            <a:r>
              <a:rPr lang="it-IT" dirty="0"/>
              <a:t>essere data con la prova del fatto </a:t>
            </a:r>
            <a:r>
              <a:rPr lang="it-IT" dirty="0" smtClean="0"/>
              <a:t>positivo contrario, </a:t>
            </a:r>
            <a:r>
              <a:rPr lang="it-IT" dirty="0"/>
              <a:t>o mediante presunzioni dalle quali possa desumersi quel fatto negativo</a:t>
            </a:r>
          </a:p>
          <a:p>
            <a:pPr lvl="0" algn="just">
              <a:spcAft>
                <a:spcPts val="0"/>
              </a:spcAft>
            </a:pPr>
            <a:endParaRPr lang="it-IT" dirty="0" smtClean="0"/>
          </a:p>
          <a:p>
            <a:pPr lvl="0" algn="just">
              <a:spcAft>
                <a:spcPts val="0"/>
              </a:spcAft>
            </a:pPr>
            <a:endParaRPr lang="it-IT" i="1" dirty="0"/>
          </a:p>
        </p:txBody>
      </p:sp>
    </p:spTree>
    <p:extLst>
      <p:ext uri="{BB962C8B-B14F-4D97-AF65-F5344CB8AC3E}">
        <p14:creationId xmlns:p14="http://schemas.microsoft.com/office/powerpoint/2010/main" val="108632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574800" y="160868"/>
            <a:ext cx="7941733" cy="558799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it-IT" dirty="0">
                <a:solidFill>
                  <a:schemeClr val="accent5">
                    <a:lumMod val="50000"/>
                  </a:schemeClr>
                </a:solidFill>
              </a:rPr>
              <a:t>ALTRE INDICAZIONI BIBLIOGRAFICHE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3999" y="838201"/>
            <a:ext cx="11489267" cy="5393266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it-IT" sz="1300" dirty="0">
                <a:solidFill>
                  <a:schemeClr val="accent5">
                    <a:lumMod val="50000"/>
                  </a:schemeClr>
                </a:solidFill>
              </a:rPr>
              <a:t>R. Bin, </a:t>
            </a:r>
            <a:r>
              <a:rPr lang="it-IT" sz="1300" i="1" dirty="0">
                <a:solidFill>
                  <a:schemeClr val="accent5">
                    <a:lumMod val="50000"/>
                  </a:schemeClr>
                </a:solidFill>
              </a:rPr>
              <a:t>La Corte e la scienza</a:t>
            </a:r>
            <a:r>
              <a:rPr lang="it-IT" sz="1300" dirty="0">
                <a:solidFill>
                  <a:schemeClr val="accent5">
                    <a:lumMod val="50000"/>
                  </a:schemeClr>
                </a:solidFill>
              </a:rPr>
              <a:t>, in A. D’</a:t>
            </a:r>
            <a:r>
              <a:rPr lang="it-IT" sz="1300" dirty="0" err="1">
                <a:solidFill>
                  <a:schemeClr val="accent5">
                    <a:lumMod val="50000"/>
                  </a:schemeClr>
                </a:solidFill>
              </a:rPr>
              <a:t>Aloia</a:t>
            </a:r>
            <a:r>
              <a:rPr lang="it-IT" sz="1300" dirty="0">
                <a:solidFill>
                  <a:schemeClr val="accent5">
                    <a:lumMod val="50000"/>
                  </a:schemeClr>
                </a:solidFill>
              </a:rPr>
              <a:t> (a cura di), </a:t>
            </a:r>
            <a:r>
              <a:rPr lang="it-IT" sz="1300" i="1" dirty="0" err="1">
                <a:solidFill>
                  <a:schemeClr val="accent5">
                    <a:lumMod val="50000"/>
                  </a:schemeClr>
                </a:solidFill>
              </a:rPr>
              <a:t>Bio</a:t>
            </a:r>
            <a:r>
              <a:rPr lang="it-IT" sz="1300" i="1" dirty="0">
                <a:solidFill>
                  <a:schemeClr val="accent5">
                    <a:lumMod val="50000"/>
                  </a:schemeClr>
                </a:solidFill>
              </a:rPr>
              <a:t>-tecnologie e valori costituzionali. Il contributo della giustizia costituzionale</a:t>
            </a:r>
            <a:r>
              <a:rPr lang="it-IT" sz="1300" dirty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it-IT" sz="1300" dirty="0" err="1">
                <a:solidFill>
                  <a:schemeClr val="accent5">
                    <a:lumMod val="50000"/>
                  </a:schemeClr>
                </a:solidFill>
              </a:rPr>
              <a:t>Giappichelli</a:t>
            </a:r>
            <a:r>
              <a:rPr lang="it-IT" sz="1300" dirty="0">
                <a:solidFill>
                  <a:schemeClr val="accent5">
                    <a:lumMod val="50000"/>
                  </a:schemeClr>
                </a:solidFill>
              </a:rPr>
              <a:t>, 2006, 1-22</a:t>
            </a:r>
            <a:r>
              <a:rPr lang="it-IT" sz="1300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it-IT" sz="1300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it-IT" sz="1300" dirty="0">
                <a:solidFill>
                  <a:schemeClr val="accent5">
                    <a:lumMod val="50000"/>
                  </a:schemeClr>
                </a:solidFill>
              </a:rPr>
              <a:t>P. Veronesi, </a:t>
            </a:r>
            <a:r>
              <a:rPr lang="it-IT" sz="1300" i="1" dirty="0">
                <a:solidFill>
                  <a:schemeClr val="accent5">
                    <a:lumMod val="50000"/>
                  </a:schemeClr>
                </a:solidFill>
              </a:rPr>
              <a:t>Le cognizioni scientifiche nella giurisprudenza costituzionale</a:t>
            </a:r>
            <a:r>
              <a:rPr lang="it-IT" sz="1300" dirty="0">
                <a:solidFill>
                  <a:schemeClr val="accent5">
                    <a:lumMod val="50000"/>
                  </a:schemeClr>
                </a:solidFill>
              </a:rPr>
              <a:t>, in </a:t>
            </a:r>
            <a:r>
              <a:rPr lang="it-IT" sz="1300" i="1" dirty="0">
                <a:solidFill>
                  <a:schemeClr val="accent5">
                    <a:lumMod val="50000"/>
                  </a:schemeClr>
                </a:solidFill>
              </a:rPr>
              <a:t>Quaderni costituzionali</a:t>
            </a:r>
            <a:r>
              <a:rPr lang="it-IT" sz="1300" dirty="0">
                <a:solidFill>
                  <a:schemeClr val="accent5">
                    <a:lumMod val="50000"/>
                  </a:schemeClr>
                </a:solidFill>
              </a:rPr>
              <a:t>, 3, 2009, 607-609.</a:t>
            </a:r>
          </a:p>
          <a:p>
            <a:r>
              <a:rPr lang="it-IT" sz="1300" dirty="0" smtClean="0">
                <a:solidFill>
                  <a:schemeClr val="accent5">
                    <a:lumMod val="50000"/>
                  </a:schemeClr>
                </a:solidFill>
              </a:rPr>
              <a:t>F</a:t>
            </a:r>
            <a:r>
              <a:rPr lang="it-IT" sz="1300" dirty="0">
                <a:solidFill>
                  <a:schemeClr val="accent5">
                    <a:lumMod val="50000"/>
                  </a:schemeClr>
                </a:solidFill>
              </a:rPr>
              <a:t>. </a:t>
            </a:r>
            <a:r>
              <a:rPr lang="it-IT" sz="1300" dirty="0" err="1">
                <a:solidFill>
                  <a:schemeClr val="accent5">
                    <a:lumMod val="50000"/>
                  </a:schemeClr>
                </a:solidFill>
              </a:rPr>
              <a:t>Barzanti</a:t>
            </a:r>
            <a:r>
              <a:rPr lang="it-IT" sz="1300" dirty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it-IT" sz="1300" i="1" dirty="0">
                <a:solidFill>
                  <a:schemeClr val="accent5">
                    <a:lumMod val="50000"/>
                  </a:schemeClr>
                </a:solidFill>
              </a:rPr>
              <a:t>La tutela del benessere degli animali nel Trattato di Lisbona</a:t>
            </a:r>
            <a:r>
              <a:rPr lang="it-IT" sz="1300" dirty="0">
                <a:solidFill>
                  <a:schemeClr val="accent5">
                    <a:lumMod val="50000"/>
                  </a:schemeClr>
                </a:solidFill>
              </a:rPr>
              <a:t>, in </a:t>
            </a:r>
            <a:r>
              <a:rPr lang="it-IT" sz="1300" i="1" dirty="0">
                <a:solidFill>
                  <a:schemeClr val="accent5">
                    <a:lumMod val="50000"/>
                  </a:schemeClr>
                </a:solidFill>
              </a:rPr>
              <a:t>Il diritto dell’Unione Europea</a:t>
            </a:r>
            <a:r>
              <a:rPr lang="it-IT" sz="1300" dirty="0">
                <a:solidFill>
                  <a:schemeClr val="accent5">
                    <a:lumMod val="50000"/>
                  </a:schemeClr>
                </a:solidFill>
              </a:rPr>
              <a:t>, 1, 2013, 49-72.</a:t>
            </a:r>
          </a:p>
          <a:p>
            <a:r>
              <a:rPr lang="it-IT" sz="1300" dirty="0" smtClean="0">
                <a:solidFill>
                  <a:schemeClr val="accent5">
                    <a:lumMod val="50000"/>
                  </a:schemeClr>
                </a:solidFill>
              </a:rPr>
              <a:t>R</a:t>
            </a:r>
            <a:r>
              <a:rPr lang="it-IT" sz="1300" dirty="0">
                <a:solidFill>
                  <a:schemeClr val="accent5">
                    <a:lumMod val="50000"/>
                  </a:schemeClr>
                </a:solidFill>
              </a:rPr>
              <a:t>. </a:t>
            </a:r>
            <a:r>
              <a:rPr lang="it-IT" sz="1300" dirty="0" err="1">
                <a:solidFill>
                  <a:schemeClr val="accent5">
                    <a:lumMod val="50000"/>
                  </a:schemeClr>
                </a:solidFill>
              </a:rPr>
              <a:t>Forastiero</a:t>
            </a:r>
            <a:r>
              <a:rPr lang="it-IT" sz="1300" dirty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it-IT" sz="1300" i="1" dirty="0">
                <a:solidFill>
                  <a:schemeClr val="accent5">
                    <a:lumMod val="50000"/>
                  </a:schemeClr>
                </a:solidFill>
              </a:rPr>
              <a:t>La tutela giuridica degli animali da esperimento: riflessioni sull’attuazione in Italia della direttiva 2010/63/UE</a:t>
            </a:r>
            <a:r>
              <a:rPr lang="it-IT" sz="1300" dirty="0">
                <a:solidFill>
                  <a:schemeClr val="accent5">
                    <a:lumMod val="50000"/>
                  </a:schemeClr>
                </a:solidFill>
              </a:rPr>
              <a:t>, in </a:t>
            </a:r>
            <a:r>
              <a:rPr lang="it-IT" sz="1300" i="1" dirty="0">
                <a:solidFill>
                  <a:schemeClr val="accent5">
                    <a:lumMod val="50000"/>
                  </a:schemeClr>
                </a:solidFill>
              </a:rPr>
              <a:t>Studi sull’integrazione europea</a:t>
            </a:r>
            <a:r>
              <a:rPr lang="it-IT" sz="1300" dirty="0">
                <a:solidFill>
                  <a:schemeClr val="accent5">
                    <a:lumMod val="50000"/>
                  </a:schemeClr>
                </a:solidFill>
              </a:rPr>
              <a:t>, XI, 2014, in particolare 581 ss.</a:t>
            </a:r>
          </a:p>
          <a:p>
            <a:r>
              <a:rPr lang="it-IT" sz="1300" dirty="0">
                <a:solidFill>
                  <a:schemeClr val="accent5">
                    <a:lumMod val="50000"/>
                  </a:schemeClr>
                </a:solidFill>
              </a:rPr>
              <a:t> </a:t>
            </a:r>
            <a:r>
              <a:rPr lang="it-IT" sz="1300" dirty="0" smtClean="0">
                <a:solidFill>
                  <a:schemeClr val="accent5">
                    <a:lumMod val="50000"/>
                  </a:schemeClr>
                </a:solidFill>
              </a:rPr>
              <a:t>I. </a:t>
            </a:r>
            <a:r>
              <a:rPr lang="it-IT" sz="1300" dirty="0" err="1">
                <a:solidFill>
                  <a:schemeClr val="accent5">
                    <a:lumMod val="50000"/>
                  </a:schemeClr>
                </a:solidFill>
              </a:rPr>
              <a:t>Iannuzzi</a:t>
            </a:r>
            <a:r>
              <a:rPr lang="it-IT" sz="1300" dirty="0">
                <a:solidFill>
                  <a:schemeClr val="accent5">
                    <a:lumMod val="50000"/>
                  </a:schemeClr>
                </a:solidFill>
              </a:rPr>
              <a:t> (a cura di), </a:t>
            </a:r>
            <a:r>
              <a:rPr lang="it-IT" sz="1300" i="1" dirty="0">
                <a:solidFill>
                  <a:schemeClr val="accent5">
                    <a:lumMod val="50000"/>
                  </a:schemeClr>
                </a:solidFill>
              </a:rPr>
              <a:t>La ricerca scientifica fra possibilità e limiti</a:t>
            </a:r>
            <a:r>
              <a:rPr lang="it-IT" sz="1300" dirty="0">
                <a:solidFill>
                  <a:schemeClr val="accent5">
                    <a:lumMod val="50000"/>
                  </a:schemeClr>
                </a:solidFill>
              </a:rPr>
              <a:t>, Editoriale Scientifica, 2015. </a:t>
            </a:r>
          </a:p>
          <a:p>
            <a:r>
              <a:rPr lang="en-GB" sz="1300" dirty="0">
                <a:solidFill>
                  <a:schemeClr val="accent5">
                    <a:lumMod val="50000"/>
                  </a:schemeClr>
                </a:solidFill>
              </a:rPr>
              <a:t>I. </a:t>
            </a:r>
            <a:r>
              <a:rPr lang="en-GB" sz="1300" dirty="0" err="1">
                <a:solidFill>
                  <a:schemeClr val="accent5">
                    <a:lumMod val="50000"/>
                  </a:schemeClr>
                </a:solidFill>
              </a:rPr>
              <a:t>Pavone</a:t>
            </a:r>
            <a:r>
              <a:rPr lang="en-GB" sz="1300" dirty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en-GB" sz="1300" i="1" dirty="0">
                <a:solidFill>
                  <a:schemeClr val="accent5">
                    <a:lumMod val="50000"/>
                  </a:schemeClr>
                </a:solidFill>
              </a:rPr>
              <a:t>Animal Experimentation and Animal Welfare in the Context of the European Union: Reflections on the Directive 2010/63/EU and Its Transposition in Italy</a:t>
            </a:r>
            <a:r>
              <a:rPr lang="en-GB" sz="1300" dirty="0">
                <a:solidFill>
                  <a:schemeClr val="accent5">
                    <a:lumMod val="50000"/>
                  </a:schemeClr>
                </a:solidFill>
              </a:rPr>
              <a:t>, in </a:t>
            </a:r>
            <a:r>
              <a:rPr lang="en-GB" sz="1300" i="1" dirty="0" err="1">
                <a:solidFill>
                  <a:schemeClr val="accent5">
                    <a:lumMod val="50000"/>
                  </a:schemeClr>
                </a:solidFill>
              </a:rPr>
              <a:t>BioLaw</a:t>
            </a:r>
            <a:r>
              <a:rPr lang="en-GB" sz="1300" i="1" dirty="0">
                <a:solidFill>
                  <a:schemeClr val="accent5">
                    <a:lumMod val="50000"/>
                  </a:schemeClr>
                </a:solidFill>
              </a:rPr>
              <a:t> Journal-</a:t>
            </a:r>
            <a:r>
              <a:rPr lang="en-GB" sz="1300" i="1" dirty="0" err="1">
                <a:solidFill>
                  <a:schemeClr val="accent5">
                    <a:lumMod val="50000"/>
                  </a:schemeClr>
                </a:solidFill>
              </a:rPr>
              <a:t>Rivista</a:t>
            </a:r>
            <a:r>
              <a:rPr lang="en-GB" sz="1300" i="1" dirty="0">
                <a:solidFill>
                  <a:schemeClr val="accent5">
                    <a:lumMod val="50000"/>
                  </a:schemeClr>
                </a:solidFill>
              </a:rPr>
              <a:t> di </a:t>
            </a:r>
            <a:r>
              <a:rPr lang="en-GB" sz="1300" i="1" dirty="0" err="1">
                <a:solidFill>
                  <a:schemeClr val="accent5">
                    <a:lumMod val="50000"/>
                  </a:schemeClr>
                </a:solidFill>
              </a:rPr>
              <a:t>BioDiritto</a:t>
            </a:r>
            <a:r>
              <a:rPr lang="en-GB" sz="1300" dirty="0">
                <a:solidFill>
                  <a:schemeClr val="accent5">
                    <a:lumMod val="50000"/>
                  </a:schemeClr>
                </a:solidFill>
              </a:rPr>
              <a:t>, 3, 2015, 75-97</a:t>
            </a:r>
            <a:r>
              <a:rPr lang="en-GB" sz="1300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it-IT" sz="1300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it-IT" sz="1300" dirty="0">
                <a:solidFill>
                  <a:schemeClr val="accent5">
                    <a:lumMod val="50000"/>
                  </a:schemeClr>
                </a:solidFill>
              </a:rPr>
              <a:t>S. </a:t>
            </a:r>
            <a:r>
              <a:rPr lang="it-IT" sz="1300" dirty="0" err="1">
                <a:solidFill>
                  <a:schemeClr val="accent5">
                    <a:lumMod val="50000"/>
                  </a:schemeClr>
                </a:solidFill>
              </a:rPr>
              <a:t>Penasa</a:t>
            </a:r>
            <a:r>
              <a:rPr lang="it-IT" sz="1300" dirty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it-IT" sz="1300" i="1" dirty="0">
                <a:solidFill>
                  <a:schemeClr val="accent5">
                    <a:lumMod val="50000"/>
                  </a:schemeClr>
                </a:solidFill>
              </a:rPr>
              <a:t>Il dato scientifico nella giurisprudenza della Corte costituzionale: la ragionevolezza scientifica come sintesi tra dimensione scientifica e dimensione assiologica</a:t>
            </a:r>
            <a:r>
              <a:rPr lang="it-IT" sz="1300" dirty="0">
                <a:solidFill>
                  <a:schemeClr val="accent5">
                    <a:lumMod val="50000"/>
                  </a:schemeClr>
                </a:solidFill>
              </a:rPr>
              <a:t>, in </a:t>
            </a:r>
            <a:r>
              <a:rPr lang="it-IT" sz="1300" i="1" dirty="0">
                <a:solidFill>
                  <a:schemeClr val="accent5">
                    <a:lumMod val="50000"/>
                  </a:schemeClr>
                </a:solidFill>
              </a:rPr>
              <a:t>Politica del diritto</a:t>
            </a:r>
            <a:r>
              <a:rPr lang="it-IT" sz="1300" dirty="0">
                <a:solidFill>
                  <a:schemeClr val="accent5">
                    <a:lumMod val="50000"/>
                  </a:schemeClr>
                </a:solidFill>
              </a:rPr>
              <a:t>, 2, 2015, 271-324</a:t>
            </a:r>
            <a:r>
              <a:rPr lang="it-IT" sz="1300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it-IT" sz="1300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it-IT" sz="1300" dirty="0">
                <a:solidFill>
                  <a:schemeClr val="accent5">
                    <a:lumMod val="50000"/>
                  </a:schemeClr>
                </a:solidFill>
              </a:rPr>
              <a:t>P. </a:t>
            </a:r>
            <a:r>
              <a:rPr lang="it-IT" sz="1300" dirty="0" err="1">
                <a:solidFill>
                  <a:schemeClr val="accent5">
                    <a:lumMod val="50000"/>
                  </a:schemeClr>
                </a:solidFill>
              </a:rPr>
              <a:t>Puoti</a:t>
            </a:r>
            <a:r>
              <a:rPr lang="it-IT" sz="1300" dirty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it-IT" sz="1300" i="1" dirty="0">
                <a:solidFill>
                  <a:schemeClr val="accent5">
                    <a:lumMod val="50000"/>
                  </a:schemeClr>
                </a:solidFill>
              </a:rPr>
              <a:t>L’attuazione della direttiva 2010/63/UE sulla protezione degli animali da sperimentazione nel contesto dell’armonizzazione del mercato interno e il futuro della ricerca in Italia</a:t>
            </a:r>
            <a:r>
              <a:rPr lang="it-IT" sz="1300" dirty="0">
                <a:solidFill>
                  <a:schemeClr val="accent5">
                    <a:lumMod val="50000"/>
                  </a:schemeClr>
                </a:solidFill>
              </a:rPr>
              <a:t>, in </a:t>
            </a:r>
            <a:r>
              <a:rPr lang="it-IT" sz="1300" i="1" dirty="0">
                <a:solidFill>
                  <a:schemeClr val="accent5">
                    <a:lumMod val="50000"/>
                  </a:schemeClr>
                </a:solidFill>
              </a:rPr>
              <a:t>Studi sull’integrazione europea</a:t>
            </a:r>
            <a:r>
              <a:rPr lang="it-IT" sz="1300" dirty="0">
                <a:solidFill>
                  <a:schemeClr val="accent5">
                    <a:lumMod val="50000"/>
                  </a:schemeClr>
                </a:solidFill>
              </a:rPr>
              <a:t>, 2-3, 2016, 301-327</a:t>
            </a:r>
            <a:r>
              <a:rPr lang="it-IT" sz="1300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it-IT" sz="1300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it-IT" sz="1300" dirty="0">
                <a:solidFill>
                  <a:schemeClr val="accent5">
                    <a:lumMod val="50000"/>
                  </a:schemeClr>
                </a:solidFill>
              </a:rPr>
              <a:t>A. </a:t>
            </a:r>
            <a:r>
              <a:rPr lang="it-IT" sz="1300" dirty="0" err="1">
                <a:solidFill>
                  <a:schemeClr val="accent5">
                    <a:lumMod val="50000"/>
                  </a:schemeClr>
                </a:solidFill>
              </a:rPr>
              <a:t>Iannuzzi</a:t>
            </a:r>
            <a:r>
              <a:rPr lang="it-IT" sz="1300" dirty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it-IT" sz="1300" i="1" dirty="0">
                <a:solidFill>
                  <a:schemeClr val="accent5">
                    <a:lumMod val="50000"/>
                  </a:schemeClr>
                </a:solidFill>
              </a:rPr>
              <a:t>Il diritto capovolto, Regolazione a contenuto tecnico-scientifico e Costituzione</a:t>
            </a:r>
            <a:r>
              <a:rPr lang="it-IT" sz="1300" dirty="0">
                <a:solidFill>
                  <a:schemeClr val="accent5">
                    <a:lumMod val="50000"/>
                  </a:schemeClr>
                </a:solidFill>
              </a:rPr>
              <a:t>, Editoriale Scientifica, 2018</a:t>
            </a:r>
            <a:r>
              <a:rPr lang="it-IT" sz="1300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it-IT" sz="1300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it-IT" sz="1300" dirty="0">
                <a:solidFill>
                  <a:schemeClr val="accent5">
                    <a:lumMod val="50000"/>
                  </a:schemeClr>
                </a:solidFill>
              </a:rPr>
              <a:t>F. Meola, </a:t>
            </a:r>
            <a:r>
              <a:rPr lang="it-IT" sz="1300" i="1" dirty="0">
                <a:solidFill>
                  <a:schemeClr val="accent5">
                    <a:lumMod val="50000"/>
                  </a:schemeClr>
                </a:solidFill>
              </a:rPr>
              <a:t>La tutela degli animali da sperimentazione nel contesto europeo</a:t>
            </a:r>
            <a:r>
              <a:rPr lang="it-IT" sz="1300" dirty="0">
                <a:solidFill>
                  <a:schemeClr val="accent5">
                    <a:lumMod val="50000"/>
                  </a:schemeClr>
                </a:solidFill>
              </a:rPr>
              <a:t>, in </a:t>
            </a:r>
            <a:r>
              <a:rPr lang="it-IT" sz="1300" i="1" dirty="0">
                <a:solidFill>
                  <a:schemeClr val="accent5">
                    <a:lumMod val="50000"/>
                  </a:schemeClr>
                </a:solidFill>
              </a:rPr>
              <a:t>Diritto Pubblico Comparato ed Europeo</a:t>
            </a:r>
            <a:r>
              <a:rPr lang="it-IT" sz="1300" dirty="0">
                <a:solidFill>
                  <a:schemeClr val="accent5">
                    <a:lumMod val="50000"/>
                  </a:schemeClr>
                </a:solidFill>
              </a:rPr>
              <a:t>, 2, 2019, 399</a:t>
            </a:r>
            <a:r>
              <a:rPr lang="it-IT" sz="1300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it-IT" sz="1300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it-IT" sz="1300" dirty="0">
                <a:solidFill>
                  <a:schemeClr val="accent5">
                    <a:lumMod val="50000"/>
                  </a:schemeClr>
                </a:solidFill>
              </a:rPr>
              <a:t>D. Servetti, </a:t>
            </a:r>
            <a:r>
              <a:rPr lang="it-IT" sz="1300" i="1" dirty="0">
                <a:solidFill>
                  <a:schemeClr val="accent5">
                    <a:lumMod val="50000"/>
                  </a:schemeClr>
                </a:solidFill>
              </a:rPr>
              <a:t>Riserva di scienza e tutela della salute. L’incidenza delle valutazioni tecnico-scientifiche di ambito sanitario sulle attività legislativa e giurisdizionale</a:t>
            </a:r>
            <a:r>
              <a:rPr lang="it-IT" sz="1300" dirty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it-IT" sz="1300" dirty="0" err="1">
                <a:solidFill>
                  <a:schemeClr val="accent5">
                    <a:lumMod val="50000"/>
                  </a:schemeClr>
                </a:solidFill>
              </a:rPr>
              <a:t>Pacini</a:t>
            </a:r>
            <a:r>
              <a:rPr lang="it-IT" sz="1300" dirty="0">
                <a:solidFill>
                  <a:schemeClr val="accent5">
                    <a:lumMod val="50000"/>
                  </a:schemeClr>
                </a:solidFill>
              </a:rPr>
              <a:t> Editore, 2019</a:t>
            </a:r>
            <a:r>
              <a:rPr lang="it-IT" sz="1300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it-IT" sz="1300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it-IT" sz="1300" dirty="0">
                <a:solidFill>
                  <a:schemeClr val="accent5">
                    <a:lumMod val="50000"/>
                  </a:schemeClr>
                </a:solidFill>
              </a:rPr>
              <a:t>M. Lamberti, </a:t>
            </a:r>
            <a:r>
              <a:rPr lang="it-IT" sz="1300" i="1" dirty="0">
                <a:solidFill>
                  <a:schemeClr val="accent5">
                    <a:lumMod val="50000"/>
                  </a:schemeClr>
                </a:solidFill>
              </a:rPr>
              <a:t>Tutti gli animali sono uguali, ma alcuni sono più uguali di altri</a:t>
            </a:r>
            <a:r>
              <a:rPr lang="it-IT" sz="1300" dirty="0">
                <a:solidFill>
                  <a:schemeClr val="accent5">
                    <a:lumMod val="50000"/>
                  </a:schemeClr>
                </a:solidFill>
              </a:rPr>
              <a:t>, in </a:t>
            </a:r>
            <a:r>
              <a:rPr lang="it-IT" sz="1300" i="1" dirty="0">
                <a:solidFill>
                  <a:schemeClr val="accent5">
                    <a:lumMod val="50000"/>
                  </a:schemeClr>
                </a:solidFill>
              </a:rPr>
              <a:t>Giustamm.it</a:t>
            </a:r>
            <a:r>
              <a:rPr lang="it-IT" sz="1300" dirty="0">
                <a:solidFill>
                  <a:schemeClr val="accent5">
                    <a:lumMod val="50000"/>
                  </a:schemeClr>
                </a:solidFill>
              </a:rPr>
              <a:t>, fasc. n. 6/2020</a:t>
            </a:r>
            <a:r>
              <a:rPr lang="it-IT" sz="1300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it-IT" sz="1300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it-IT" sz="1300" dirty="0">
                <a:solidFill>
                  <a:schemeClr val="accent5">
                    <a:lumMod val="50000"/>
                  </a:schemeClr>
                </a:solidFill>
              </a:rPr>
              <a:t>E. Malfatti (a cura di), </a:t>
            </a:r>
            <a:r>
              <a:rPr lang="it-IT" sz="1300" i="1" dirty="0">
                <a:solidFill>
                  <a:schemeClr val="accent5">
                    <a:lumMod val="50000"/>
                  </a:schemeClr>
                </a:solidFill>
              </a:rPr>
              <a:t>Scienza, tecnologia, forme di produzione giuridica</a:t>
            </a:r>
            <a:r>
              <a:rPr lang="it-IT" sz="1300" dirty="0">
                <a:solidFill>
                  <a:schemeClr val="accent5">
                    <a:lumMod val="50000"/>
                  </a:schemeClr>
                </a:solidFill>
              </a:rPr>
              <a:t>, in </a:t>
            </a:r>
            <a:r>
              <a:rPr lang="it-IT" sz="1300" i="1" dirty="0">
                <a:solidFill>
                  <a:schemeClr val="accent5">
                    <a:lumMod val="50000"/>
                  </a:schemeClr>
                </a:solidFill>
              </a:rPr>
              <a:t>DPCE online</a:t>
            </a:r>
            <a:r>
              <a:rPr lang="it-IT" sz="1300" dirty="0">
                <a:solidFill>
                  <a:schemeClr val="accent5">
                    <a:lumMod val="50000"/>
                  </a:schemeClr>
                </a:solidFill>
              </a:rPr>
              <a:t>, fasc. n. 3/2020.</a:t>
            </a:r>
          </a:p>
          <a:p>
            <a:r>
              <a:rPr lang="it-IT" sz="1300" dirty="0" smtClean="0">
                <a:solidFill>
                  <a:schemeClr val="accent5">
                    <a:lumMod val="50000"/>
                  </a:schemeClr>
                </a:solidFill>
              </a:rPr>
              <a:t>S</a:t>
            </a:r>
            <a:r>
              <a:rPr lang="it-IT" sz="1300" dirty="0">
                <a:solidFill>
                  <a:schemeClr val="accent5">
                    <a:lumMod val="50000"/>
                  </a:schemeClr>
                </a:solidFill>
              </a:rPr>
              <a:t>. </a:t>
            </a:r>
            <a:r>
              <a:rPr lang="it-IT" sz="1300" dirty="0" err="1">
                <a:solidFill>
                  <a:schemeClr val="accent5">
                    <a:lumMod val="50000"/>
                  </a:schemeClr>
                </a:solidFill>
              </a:rPr>
              <a:t>Penasa</a:t>
            </a:r>
            <a:r>
              <a:rPr lang="it-IT" sz="1300" dirty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it-IT" sz="1300" i="1" dirty="0">
                <a:solidFill>
                  <a:schemeClr val="accent5">
                    <a:lumMod val="50000"/>
                  </a:schemeClr>
                </a:solidFill>
              </a:rPr>
              <a:t>Sperimentazione animale e valutazioni tecnico-scientifiche: il T.A.R. Lazio e il ruolo degli organismi di autorizzazione</a:t>
            </a:r>
            <a:r>
              <a:rPr lang="it-IT" sz="1300" dirty="0">
                <a:solidFill>
                  <a:schemeClr val="accent5">
                    <a:lumMod val="50000"/>
                  </a:schemeClr>
                </a:solidFill>
              </a:rPr>
              <a:t>, in </a:t>
            </a:r>
            <a:r>
              <a:rPr lang="it-IT" sz="1300" i="1" dirty="0">
                <a:solidFill>
                  <a:schemeClr val="accent5">
                    <a:lumMod val="50000"/>
                  </a:schemeClr>
                </a:solidFill>
              </a:rPr>
              <a:t>piemonteautonomie.cr.piemonte.it</a:t>
            </a:r>
            <a:r>
              <a:rPr lang="it-IT" sz="1300" dirty="0">
                <a:solidFill>
                  <a:schemeClr val="accent5">
                    <a:lumMod val="50000"/>
                  </a:schemeClr>
                </a:solidFill>
              </a:rPr>
              <a:t>, fasc. n. 2/2020.</a:t>
            </a:r>
          </a:p>
        </p:txBody>
      </p:sp>
      <p:pic>
        <p:nvPicPr>
          <p:cNvPr id="4" name="Imagen 2" descr="topolino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4346573" y="5956300"/>
            <a:ext cx="2398185" cy="901700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135686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533400" y="248808"/>
            <a:ext cx="11006667" cy="790985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accent6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6">
                  <a:lumMod val="40000"/>
                  <a:lumOff val="60000"/>
                  <a:tint val="23500"/>
                  <a:satMod val="160000"/>
                </a:schemeClr>
              </a:gs>
            </a:gsLst>
            <a:lin ang="189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it-IT" sz="2800" b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Alcune riflessioni a partire dall’esperienza personale</a:t>
            </a:r>
            <a:endParaRPr lang="it-IT" sz="3200" b="1" u="sng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it-IT" sz="2400" b="1" u="sng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it-IT" sz="24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it-IT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it-IT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perativa, come membro OPBA</a:t>
            </a:r>
            <a:endParaRPr lang="it-IT" sz="24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Tx/>
              <a:buChar char="-"/>
            </a:pPr>
            <a:r>
              <a:rPr lang="it-IT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scientifica, come studiosa di alcune questioni di </a:t>
            </a:r>
            <a:r>
              <a:rPr lang="it-IT" sz="2400" b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biodiritto</a:t>
            </a:r>
            <a:endParaRPr lang="it-IT" sz="24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it-IT" sz="24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it-IT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SPERIMENTAZIONE ANIMALE E BIOETICA:</a:t>
            </a:r>
          </a:p>
          <a:p>
            <a:r>
              <a:rPr lang="it-IT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it-IT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DUE AMBITI apparentemente molto lontani</a:t>
            </a:r>
          </a:p>
          <a:p>
            <a:endParaRPr lang="it-IT" sz="24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it-IT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it-IT" sz="2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l’animale non umano come «oggetto» procedure di  			sperimentazione, sia pure con ‘paletti’ posti da d.lgs. n. 26/2014 </a:t>
            </a:r>
          </a:p>
          <a:p>
            <a:endParaRPr lang="it-IT" sz="24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it-IT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it-IT" sz="2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la persona «al centro» dei percorsi terapeutici da intraprendere, e le cui determinazioni 	risultano – sempre più - decisive in momenti particolari dell’esistenza</a:t>
            </a:r>
          </a:p>
          <a:p>
            <a:r>
              <a:rPr lang="it-IT" sz="2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it-IT" sz="2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- QUESTIONI cd DI INIZIO VITA (procreazione assistita, maternità 										surrogata)</a:t>
            </a:r>
          </a:p>
          <a:p>
            <a:r>
              <a:rPr lang="it-IT" sz="2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it-IT" sz="2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- QUESTIONI cd DI FINE VITA (interruzione trattamenti sanitari, 								suicidio assistito, eutanasia)</a:t>
            </a:r>
            <a:endParaRPr lang="it-IT" sz="2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it-IT" sz="24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it-IT" sz="24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it-IT" sz="24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it-IT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it-IT" sz="24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41388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ma 2"/>
          <p:cNvGraphicFramePr/>
          <p:nvPr>
            <p:extLst>
              <p:ext uri="{D42A27DB-BD31-4B8C-83A1-F6EECF244321}">
                <p14:modId xmlns:p14="http://schemas.microsoft.com/office/powerpoint/2010/main" val="2655348147"/>
              </p:ext>
            </p:extLst>
          </p:nvPr>
        </p:nvGraphicFramePr>
        <p:xfrm>
          <a:off x="-104503" y="92165"/>
          <a:ext cx="11946467" cy="64092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ttangolo 3"/>
          <p:cNvSpPr/>
          <p:nvPr/>
        </p:nvSpPr>
        <p:spPr>
          <a:xfrm>
            <a:off x="4010296" y="297543"/>
            <a:ext cx="3716867" cy="1210733"/>
          </a:xfrm>
          <a:prstGeom prst="rect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Come riavvicinare i due ambiti</a:t>
            </a:r>
            <a:endParaRPr lang="it-IT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8449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arrotondato 1"/>
          <p:cNvSpPr/>
          <p:nvPr/>
        </p:nvSpPr>
        <p:spPr>
          <a:xfrm>
            <a:off x="0" y="541866"/>
            <a:ext cx="11176000" cy="6201833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75000"/>
                  <a:shade val="30000"/>
                  <a:satMod val="115000"/>
                </a:schemeClr>
              </a:gs>
              <a:gs pos="50000">
                <a:schemeClr val="accent5">
                  <a:lumMod val="75000"/>
                  <a:shade val="67500"/>
                  <a:satMod val="115000"/>
                </a:schemeClr>
              </a:gs>
              <a:gs pos="100000">
                <a:schemeClr val="accent5">
                  <a:lumMod val="7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 la Convenzione di Oviedo sui diritti umani e la biomedicina,  in pillole * </a:t>
            </a:r>
          </a:p>
          <a:p>
            <a:pPr marL="285750" indent="-285750" algn="just">
              <a:buFontTx/>
              <a:buChar char="-"/>
            </a:pPr>
            <a:r>
              <a:rPr lang="it-IT" sz="1600" dirty="0" smtClean="0"/>
              <a:t>Costituisce </a:t>
            </a:r>
            <a:r>
              <a:rPr lang="it-IT" sz="1600" dirty="0"/>
              <a:t>il primo trattato internazionale riguardante la bioetica, e rappresenta un pietra miliare per lo sviluppo di regolamenti internazionali volti a orientare eticamente le politiche della ricerca di base e applicativa in ambito biomedico, e a proteggere i diritti dell’uomo dalle potenziali minacce sollevate dagli avanzamenti biotecnologici. </a:t>
            </a:r>
            <a:endParaRPr lang="it-IT" sz="1600" dirty="0" smtClean="0"/>
          </a:p>
          <a:p>
            <a:pPr marL="285750" indent="-285750" algn="just">
              <a:buFontTx/>
              <a:buChar char="-"/>
            </a:pPr>
            <a:r>
              <a:rPr lang="it-IT" sz="1600" dirty="0" smtClean="0"/>
              <a:t>Promossa </a:t>
            </a:r>
            <a:r>
              <a:rPr lang="it-IT" sz="1600" dirty="0"/>
              <a:t>dal Consiglio d’Europa attraverso un comitato </a:t>
            </a:r>
            <a:r>
              <a:rPr lang="it-IT" sz="1600" i="1" dirty="0"/>
              <a:t>ad hoc</a:t>
            </a:r>
            <a:r>
              <a:rPr lang="it-IT" sz="1600" dirty="0"/>
              <a:t> di esperti di bioetica, e firmata a Oviedo il 4 aprile 1997 nell’ambito di una solenne cornice diplomatica, la Convenzione è stata integrata da tre protocolli aggiuntivi: (</a:t>
            </a:r>
            <a:r>
              <a:rPr lang="it-IT" sz="1600" i="1" dirty="0"/>
              <a:t>a</a:t>
            </a:r>
            <a:r>
              <a:rPr lang="it-IT" sz="1600" dirty="0"/>
              <a:t>) un protocollo sul divieto di clonazione di esseri umani, sottoscritto a Parigi il 12 gennaio 1998; (</a:t>
            </a:r>
            <a:r>
              <a:rPr lang="it-IT" sz="1600" i="1" dirty="0"/>
              <a:t>b</a:t>
            </a:r>
            <a:r>
              <a:rPr lang="it-IT" sz="1600" dirty="0"/>
              <a:t>) un protocollo relativo al trapianto di organi e tessuti di origine umana, sottoscritto a Strasburgo il 4 dicembre 2001; (</a:t>
            </a:r>
            <a:r>
              <a:rPr lang="it-IT" sz="1600" i="1" dirty="0"/>
              <a:t>c</a:t>
            </a:r>
            <a:r>
              <a:rPr lang="it-IT" sz="1600" dirty="0"/>
              <a:t>) un protocollo addizionale riguardante la ricerca biomedica firmato il 25 gennaio 2005 a Strasburgo. </a:t>
            </a:r>
            <a:endParaRPr lang="it-IT" sz="1600" dirty="0" smtClean="0"/>
          </a:p>
          <a:p>
            <a:pPr marL="285750" indent="-285750" algn="just">
              <a:buFontTx/>
              <a:buChar char="-"/>
            </a:pPr>
            <a:r>
              <a:rPr lang="it-IT" sz="1600" dirty="0" smtClean="0"/>
              <a:t>La </a:t>
            </a:r>
            <a:r>
              <a:rPr lang="it-IT" sz="1600" dirty="0"/>
              <a:t>Convenzione non è stata adottata da tutti i paesi dell’Unione Europea: Gran Bretagna, Germania, Belgio, Austria e altre nazioni non l’hanno sottoscritta, mentre altri paesi – tra cui Francia, Svezia e Svizzera – l’hanno sottoscritta ma non ancora recepita. </a:t>
            </a:r>
            <a:endParaRPr lang="it-IT" sz="1600" dirty="0" smtClean="0"/>
          </a:p>
          <a:p>
            <a:pPr marL="285750" indent="-285750" algn="just">
              <a:buFontTx/>
              <a:buChar char="-"/>
            </a:pPr>
            <a:endParaRPr lang="it-IT" sz="1600" dirty="0" smtClean="0"/>
          </a:p>
          <a:p>
            <a:pPr lvl="0"/>
            <a:r>
              <a:rPr lang="it-IT" sz="1600" dirty="0" smtClean="0"/>
              <a:t>L’Italia </a:t>
            </a:r>
            <a:r>
              <a:rPr lang="it-IT" sz="1600" dirty="0"/>
              <a:t>ha recepito la Convenzione attraverso la legge del 28 marzo 2001 n. </a:t>
            </a:r>
            <a:r>
              <a:rPr lang="it-IT" sz="1600" dirty="0" smtClean="0"/>
              <a:t>145. </a:t>
            </a:r>
          </a:p>
          <a:p>
            <a:pPr lvl="0"/>
            <a:r>
              <a:rPr lang="it-IT" sz="1600" dirty="0" smtClean="0"/>
              <a:t>La </a:t>
            </a:r>
            <a:r>
              <a:rPr lang="it-IT" sz="1600" dirty="0"/>
              <a:t>Convenzione è strutturata in 14 capitoli, per un totale di 38 articoli, preceduti da un preambolo che riporta i motivi ispiratori della Convenzione; tra questi </a:t>
            </a:r>
            <a:r>
              <a:rPr lang="it-IT" sz="1600" b="1" u="sng" dirty="0"/>
              <a:t>ha particolare rilievo il concetto che un uso improprio della biologia e della medicina può minacciare la dignità e i diritti dell’uomo</a:t>
            </a:r>
            <a:r>
              <a:rPr lang="it-IT" sz="1600" dirty="0"/>
              <a:t>. Alcuni articoli, che riguardano essenzialmente il divieto di manipolazione genetica dell’uomo, la discriminazione su basi genetiche e l’uso di embrioni umani per la ricerca, non sono passibili di restrizioni e assumono quindi carattere di veri e propri principî incondizionati. </a:t>
            </a:r>
            <a:endParaRPr lang="it-IT" sz="1600" dirty="0" smtClean="0"/>
          </a:p>
          <a:p>
            <a:pPr lvl="0"/>
            <a:r>
              <a:rPr lang="it-IT" sz="2800" dirty="0" smtClean="0">
                <a:solidFill>
                  <a:srgbClr val="FF0000"/>
                </a:solidFill>
              </a:rPr>
              <a:t>ART. 2: Interesse </a:t>
            </a:r>
            <a:r>
              <a:rPr lang="it-IT" sz="2800" dirty="0">
                <a:solidFill>
                  <a:srgbClr val="FF0000"/>
                </a:solidFill>
              </a:rPr>
              <a:t>e bene dell’</a:t>
            </a:r>
            <a:r>
              <a:rPr lang="it-IT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essere umano </a:t>
            </a:r>
            <a:r>
              <a:rPr lang="it-IT" sz="2800" dirty="0">
                <a:solidFill>
                  <a:srgbClr val="FF0000"/>
                </a:solidFill>
              </a:rPr>
              <a:t>devono prevalere su </a:t>
            </a:r>
            <a:endParaRPr lang="it-IT" sz="2800" dirty="0" smtClean="0">
              <a:solidFill>
                <a:srgbClr val="FF0000"/>
              </a:solidFill>
            </a:endParaRPr>
          </a:p>
          <a:p>
            <a:pPr lvl="0" algn="ctr"/>
            <a:r>
              <a:rPr lang="it-IT" sz="2800" dirty="0">
                <a:solidFill>
                  <a:srgbClr val="FF0000"/>
                </a:solidFill>
              </a:rPr>
              <a:t>s</a:t>
            </a:r>
            <a:r>
              <a:rPr lang="it-IT" sz="2800" dirty="0" smtClean="0">
                <a:solidFill>
                  <a:srgbClr val="FF0000"/>
                </a:solidFill>
              </a:rPr>
              <a:t>olo interesse </a:t>
            </a:r>
            <a:r>
              <a:rPr lang="it-IT" sz="2800" dirty="0">
                <a:solidFill>
                  <a:srgbClr val="FF0000"/>
                </a:solidFill>
              </a:rPr>
              <a:t>della società </a:t>
            </a:r>
            <a:r>
              <a:rPr lang="it-IT" sz="2800" dirty="0" smtClean="0">
                <a:solidFill>
                  <a:srgbClr val="FF0000"/>
                </a:solidFill>
              </a:rPr>
              <a:t>o </a:t>
            </a:r>
            <a:r>
              <a:rPr lang="it-IT" sz="2800" dirty="0">
                <a:solidFill>
                  <a:srgbClr val="FF0000"/>
                </a:solidFill>
              </a:rPr>
              <a:t>della </a:t>
            </a:r>
            <a:r>
              <a:rPr lang="it-IT" sz="2800" dirty="0" smtClean="0">
                <a:solidFill>
                  <a:srgbClr val="FF0000"/>
                </a:solidFill>
              </a:rPr>
              <a:t>scienza</a:t>
            </a:r>
            <a:endParaRPr lang="it-IT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57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a 1"/>
          <p:cNvGraphicFramePr/>
          <p:nvPr>
            <p:extLst>
              <p:ext uri="{D42A27DB-BD31-4B8C-83A1-F6EECF244321}">
                <p14:modId xmlns:p14="http://schemas.microsoft.com/office/powerpoint/2010/main" val="1693490887"/>
              </p:ext>
            </p:extLst>
          </p:nvPr>
        </p:nvGraphicFramePr>
        <p:xfrm>
          <a:off x="1775520" y="231006"/>
          <a:ext cx="8712968" cy="6366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11883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a 1"/>
          <p:cNvGraphicFramePr/>
          <p:nvPr>
            <p:extLst>
              <p:ext uri="{D42A27DB-BD31-4B8C-83A1-F6EECF244321}">
                <p14:modId xmlns:p14="http://schemas.microsoft.com/office/powerpoint/2010/main" val="2543353948"/>
              </p:ext>
            </p:extLst>
          </p:nvPr>
        </p:nvGraphicFramePr>
        <p:xfrm>
          <a:off x="259883" y="298383"/>
          <a:ext cx="11766654" cy="6276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4" name="Connettore 1 3"/>
          <p:cNvCxnSpPr/>
          <p:nvPr/>
        </p:nvCxnSpPr>
        <p:spPr>
          <a:xfrm>
            <a:off x="4537163" y="4573210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ttangolo 4"/>
          <p:cNvSpPr/>
          <p:nvPr/>
        </p:nvSpPr>
        <p:spPr>
          <a:xfrm>
            <a:off x="4537163" y="5634446"/>
            <a:ext cx="2255521" cy="914400"/>
          </a:xfrm>
          <a:prstGeom prst="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tx1"/>
                </a:solidFill>
              </a:rPr>
              <a:t>Interesse che è cresciuto, nello stesso ambiente giuridico</a:t>
            </a:r>
            <a:endParaRPr lang="it-IT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765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idx="1"/>
          </p:nvPr>
        </p:nvSpPr>
        <p:spPr>
          <a:xfrm>
            <a:off x="943277" y="394636"/>
            <a:ext cx="10222028" cy="6266045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pPr marL="0" indent="0" algn="ctr">
              <a:lnSpc>
                <a:spcPct val="80000"/>
              </a:lnSpc>
              <a:buNone/>
              <a:defRPr/>
            </a:pPr>
            <a:endParaRPr lang="it-IT" sz="2000" i="1" dirty="0"/>
          </a:p>
          <a:p>
            <a:pPr marL="0" indent="0" algn="ctr">
              <a:lnSpc>
                <a:spcPct val="80000"/>
              </a:lnSpc>
              <a:buNone/>
              <a:defRPr/>
            </a:pPr>
            <a:endParaRPr lang="it-IT" sz="2000" i="1" dirty="0"/>
          </a:p>
          <a:p>
            <a:pPr marL="0" indent="0" algn="ctr">
              <a:lnSpc>
                <a:spcPct val="80000"/>
              </a:lnSpc>
              <a:buNone/>
              <a:defRPr/>
            </a:pPr>
            <a:endParaRPr lang="it-IT" sz="2000" i="1" dirty="0"/>
          </a:p>
          <a:p>
            <a:pPr marL="381000" indent="-381000" algn="ctr">
              <a:lnSpc>
                <a:spcPct val="80000"/>
              </a:lnSpc>
              <a:buNone/>
              <a:defRPr/>
            </a:pPr>
            <a:endParaRPr lang="it-IT" sz="2000" i="1" dirty="0">
              <a:solidFill>
                <a:srgbClr val="FF0000"/>
              </a:solidFill>
            </a:endParaRPr>
          </a:p>
          <a:p>
            <a:pPr marL="0" indent="0" algn="ctr">
              <a:lnSpc>
                <a:spcPct val="80000"/>
              </a:lnSpc>
              <a:buNone/>
              <a:defRPr/>
            </a:pPr>
            <a:endParaRPr lang="it-IT" sz="2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lnSpc>
                <a:spcPct val="80000"/>
              </a:lnSpc>
              <a:buNone/>
              <a:defRPr/>
            </a:pPr>
            <a:endParaRPr lang="it-IT" sz="2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lnSpc>
                <a:spcPct val="80000"/>
              </a:lnSpc>
              <a:buNone/>
              <a:defRPr/>
            </a:pPr>
            <a:endParaRPr lang="it-IT" sz="2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lnSpc>
                <a:spcPct val="80000"/>
              </a:lnSpc>
              <a:buNone/>
              <a:defRPr/>
            </a:pPr>
            <a:endParaRPr lang="it-IT" sz="2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lnSpc>
                <a:spcPct val="80000"/>
              </a:lnSpc>
              <a:buNone/>
              <a:defRPr/>
            </a:pPr>
            <a:endParaRPr lang="it-IT" sz="2000" b="1" i="1" dirty="0">
              <a:solidFill>
                <a:srgbClr val="FF0000"/>
              </a:solidFill>
            </a:endParaRPr>
          </a:p>
          <a:p>
            <a:pPr marL="0" indent="0" algn="ctr">
              <a:lnSpc>
                <a:spcPct val="80000"/>
              </a:lnSpc>
              <a:buNone/>
              <a:defRPr/>
            </a:pPr>
            <a:endParaRPr lang="it-IT" sz="2000" b="1" i="1" dirty="0">
              <a:solidFill>
                <a:srgbClr val="FF0000"/>
              </a:solidFill>
            </a:endParaRPr>
          </a:p>
          <a:p>
            <a:pPr marL="381000" indent="-381000" algn="ctr">
              <a:lnSpc>
                <a:spcPct val="80000"/>
              </a:lnSpc>
              <a:buNone/>
              <a:defRPr/>
            </a:pPr>
            <a:endParaRPr lang="it-IT" sz="2000" i="1" dirty="0"/>
          </a:p>
          <a:p>
            <a:pPr marL="381000" indent="-381000" algn="ctr">
              <a:lnSpc>
                <a:spcPct val="80000"/>
              </a:lnSpc>
              <a:buNone/>
              <a:defRPr/>
            </a:pPr>
            <a:endParaRPr lang="it-IT" sz="2000" i="1" dirty="0"/>
          </a:p>
          <a:p>
            <a:pPr marL="381000" indent="-381000" algn="ctr">
              <a:lnSpc>
                <a:spcPct val="80000"/>
              </a:lnSpc>
              <a:buNone/>
              <a:defRPr/>
            </a:pPr>
            <a:r>
              <a:rPr lang="it-IT" sz="2000" i="1" dirty="0"/>
              <a:t>   							</a:t>
            </a:r>
          </a:p>
          <a:p>
            <a:pPr marL="381000" indent="-381000" algn="ctr">
              <a:lnSpc>
                <a:spcPct val="80000"/>
              </a:lnSpc>
              <a:buNone/>
              <a:defRPr/>
            </a:pPr>
            <a:endParaRPr lang="it-IT" sz="2000" i="1" dirty="0"/>
          </a:p>
          <a:p>
            <a:pPr marL="381000" indent="-381000" algn="ctr">
              <a:lnSpc>
                <a:spcPct val="80000"/>
              </a:lnSpc>
              <a:buNone/>
              <a:defRPr/>
            </a:pPr>
            <a:endParaRPr lang="it-IT" sz="2000" i="1" dirty="0"/>
          </a:p>
          <a:p>
            <a:pPr marL="381000" indent="-381000" algn="ctr">
              <a:lnSpc>
                <a:spcPct val="80000"/>
              </a:lnSpc>
              <a:buNone/>
              <a:defRPr/>
            </a:pPr>
            <a:endParaRPr lang="it-IT" sz="2000" i="1" dirty="0"/>
          </a:p>
          <a:p>
            <a:pPr marL="381000" indent="-381000" algn="ctr">
              <a:lnSpc>
                <a:spcPct val="80000"/>
              </a:lnSpc>
              <a:buNone/>
              <a:defRPr/>
            </a:pPr>
            <a:r>
              <a:rPr lang="it-IT" sz="2000" i="1" dirty="0"/>
              <a:t>								</a:t>
            </a:r>
            <a:endParaRPr lang="it-IT" sz="1300" dirty="0"/>
          </a:p>
          <a:p>
            <a:pPr marL="381000" indent="-381000" algn="just">
              <a:lnSpc>
                <a:spcPct val="80000"/>
              </a:lnSpc>
              <a:buNone/>
              <a:defRPr/>
            </a:pPr>
            <a:endParaRPr lang="it-IT" sz="400" dirty="0"/>
          </a:p>
          <a:p>
            <a:pPr marL="381000" indent="-381000" algn="just">
              <a:lnSpc>
                <a:spcPct val="80000"/>
              </a:lnSpc>
              <a:buNone/>
              <a:defRPr/>
            </a:pPr>
            <a:endParaRPr lang="it-IT" sz="400" dirty="0"/>
          </a:p>
          <a:p>
            <a:pPr marL="381000" indent="-381000" algn="just">
              <a:lnSpc>
                <a:spcPct val="80000"/>
              </a:lnSpc>
              <a:buNone/>
              <a:defRPr/>
            </a:pPr>
            <a:r>
              <a:rPr lang="it-IT" sz="400" dirty="0"/>
              <a:t>	</a:t>
            </a:r>
          </a:p>
        </p:txBody>
      </p:sp>
      <p:sp>
        <p:nvSpPr>
          <p:cNvPr id="4100" name="Rettangolo 3"/>
          <p:cNvSpPr>
            <a:spLocks noChangeArrowheads="1"/>
          </p:cNvSpPr>
          <p:nvPr/>
        </p:nvSpPr>
        <p:spPr bwMode="auto">
          <a:xfrm>
            <a:off x="1943100" y="3353063"/>
            <a:ext cx="2362200" cy="2937670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it-IT" sz="2400" dirty="0" smtClean="0"/>
          </a:p>
          <a:p>
            <a:pPr algn="ctr"/>
            <a:r>
              <a:rPr lang="it-IT" sz="2400" dirty="0" smtClean="0"/>
              <a:t>Si riprende a ragionare di diritti, non più solo della persona, ma anche</a:t>
            </a:r>
            <a:endParaRPr lang="it-IT" sz="2400" dirty="0"/>
          </a:p>
        </p:txBody>
      </p:sp>
      <p:sp>
        <p:nvSpPr>
          <p:cNvPr id="6" name="Freccia a destra 5"/>
          <p:cNvSpPr/>
          <p:nvPr/>
        </p:nvSpPr>
        <p:spPr bwMode="auto">
          <a:xfrm>
            <a:off x="4618036" y="1505875"/>
            <a:ext cx="715962" cy="484187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7" name="Freccia a destra 6"/>
          <p:cNvSpPr/>
          <p:nvPr/>
        </p:nvSpPr>
        <p:spPr bwMode="auto">
          <a:xfrm>
            <a:off x="4755732" y="4298811"/>
            <a:ext cx="715963" cy="484188"/>
          </a:xfrm>
          <a:prstGeom prst="rightArrow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4103" name="Rettangolo 8"/>
          <p:cNvSpPr>
            <a:spLocks noChangeArrowheads="1"/>
          </p:cNvSpPr>
          <p:nvPr/>
        </p:nvSpPr>
        <p:spPr bwMode="auto">
          <a:xfrm>
            <a:off x="5875867" y="531223"/>
            <a:ext cx="4110038" cy="247444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just"/>
            <a:r>
              <a:rPr lang="it-IT" b="1" dirty="0" smtClean="0"/>
              <a:t>MANCATO A LUNGO IL ‘PONTE’ DELLA RIFLESSIONE FILOSOFICO POLITICA E GIURIDICA</a:t>
            </a:r>
          </a:p>
          <a:p>
            <a:pPr algn="just"/>
            <a:endParaRPr lang="it-IT" b="1" dirty="0"/>
          </a:p>
          <a:p>
            <a:pPr algn="just"/>
            <a:r>
              <a:rPr lang="it-IT" b="1" dirty="0" smtClean="0"/>
              <a:t>FOCUS COSTITUZIONALE SULLA PERSONA</a:t>
            </a:r>
          </a:p>
          <a:p>
            <a:pPr algn="just"/>
            <a:endParaRPr lang="it-IT" b="1" dirty="0"/>
          </a:p>
          <a:p>
            <a:pPr algn="just"/>
            <a:r>
              <a:rPr lang="it-IT" b="1" dirty="0" smtClean="0"/>
              <a:t>PIU’ MODESTO APPROCCIO DIRETTIVA N. 609/1986 CEE</a:t>
            </a:r>
          </a:p>
          <a:p>
            <a:pPr algn="just"/>
            <a:endParaRPr lang="it-IT" b="1" dirty="0"/>
          </a:p>
        </p:txBody>
      </p:sp>
      <p:sp>
        <p:nvSpPr>
          <p:cNvPr id="4104" name="Rettangolo 9"/>
          <p:cNvSpPr>
            <a:spLocks noChangeArrowheads="1"/>
          </p:cNvSpPr>
          <p:nvPr/>
        </p:nvSpPr>
        <p:spPr bwMode="auto">
          <a:xfrm>
            <a:off x="5875867" y="3232807"/>
            <a:ext cx="4110038" cy="3276600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just"/>
            <a:endParaRPr lang="it-IT" dirty="0" smtClean="0"/>
          </a:p>
          <a:p>
            <a:pPr algn="just"/>
            <a:endParaRPr lang="it-IT" dirty="0"/>
          </a:p>
          <a:p>
            <a:pPr algn="just"/>
            <a:r>
              <a:rPr lang="it-I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DIRITTI DELLA NATURA </a:t>
            </a:r>
            <a:r>
              <a:rPr lang="it-IT" sz="1600" dirty="0" smtClean="0"/>
              <a:t>in generale…</a:t>
            </a:r>
          </a:p>
          <a:p>
            <a:pPr algn="r"/>
            <a:endParaRPr lang="it-IT" sz="1200" dirty="0" smtClean="0"/>
          </a:p>
          <a:p>
            <a:pPr algn="r"/>
            <a:r>
              <a:rPr lang="it-IT" sz="1400" i="1" dirty="0" smtClean="0"/>
              <a:t>«parlare </a:t>
            </a:r>
            <a:r>
              <a:rPr lang="it-IT" sz="1400" i="1" dirty="0"/>
              <a:t>di </a:t>
            </a:r>
            <a:r>
              <a:rPr lang="it-IT" sz="1400" i="1" dirty="0" smtClean="0"/>
              <a:t>Diritti della Natura implicherebbe</a:t>
            </a:r>
            <a:endParaRPr lang="it-IT" sz="1400" i="1" dirty="0"/>
          </a:p>
          <a:p>
            <a:pPr algn="r"/>
            <a:r>
              <a:rPr lang="it-IT" sz="1400" i="1" dirty="0"/>
              <a:t>il recupero di un olismo comprensivo del diritto</a:t>
            </a:r>
          </a:p>
          <a:p>
            <a:pPr algn="r"/>
            <a:r>
              <a:rPr lang="it-IT" sz="1400" i="1" dirty="0"/>
              <a:t>come storia naturale di tutto, non solo delle</a:t>
            </a:r>
          </a:p>
          <a:p>
            <a:pPr algn="r"/>
            <a:r>
              <a:rPr lang="it-IT" sz="1400" i="1" dirty="0"/>
              <a:t>relazioni tra esseri umani e tra questi, lo Stato e le</a:t>
            </a:r>
          </a:p>
          <a:p>
            <a:pPr algn="r"/>
            <a:r>
              <a:rPr lang="it-IT" sz="1400" i="1" dirty="0"/>
              <a:t>cose: una sorta di etologia generale, come </a:t>
            </a:r>
            <a:r>
              <a:rPr lang="it-IT" sz="1400" i="1" dirty="0" smtClean="0"/>
              <a:t>già la</a:t>
            </a:r>
            <a:endParaRPr lang="it-IT" sz="1400" i="1" dirty="0"/>
          </a:p>
          <a:p>
            <a:pPr algn="r"/>
            <a:r>
              <a:rPr lang="it-IT" sz="1400" i="1" dirty="0"/>
              <a:t>immaginava John Stuart </a:t>
            </a:r>
            <a:r>
              <a:rPr lang="it-IT" sz="1400" i="1" dirty="0" err="1"/>
              <a:t>Mill</a:t>
            </a:r>
            <a:r>
              <a:rPr lang="it-IT" sz="1400" i="1" dirty="0"/>
              <a:t> </a:t>
            </a:r>
            <a:r>
              <a:rPr lang="it-IT" sz="1400" i="1" dirty="0" smtClean="0"/>
              <a:t>per </a:t>
            </a:r>
            <a:r>
              <a:rPr lang="it-IT" sz="1400" i="1" dirty="0"/>
              <a:t>superare gli</a:t>
            </a:r>
          </a:p>
          <a:p>
            <a:pPr algn="r"/>
            <a:r>
              <a:rPr lang="it-IT" sz="1400" i="1" dirty="0"/>
              <a:t>steccati delle conoscenze della </a:t>
            </a:r>
            <a:r>
              <a:rPr lang="it-IT" sz="1400" i="1" dirty="0" smtClean="0"/>
              <a:t>realtà»</a:t>
            </a:r>
          </a:p>
          <a:p>
            <a:pPr algn="r"/>
            <a:r>
              <a:rPr lang="it-IT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it-IT" sz="1400" b="1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M. Carducci</a:t>
            </a:r>
            <a:r>
              <a:rPr lang="it-IT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Natura (diritti della), voce del </a:t>
            </a:r>
            <a:r>
              <a:rPr lang="it-IT" sz="1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Digesto delle discipline pubblicistiche</a:t>
            </a:r>
            <a:r>
              <a:rPr lang="it-IT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UTET, 2017) </a:t>
            </a:r>
          </a:p>
          <a:p>
            <a:pPr algn="just"/>
            <a:endParaRPr lang="it-IT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it-IT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it-IT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it-IT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it-IT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it-I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DIRITTI DEGLI ANIMALI</a:t>
            </a:r>
            <a:endParaRPr lang="it-IT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it-IT" dirty="0"/>
          </a:p>
        </p:txBody>
      </p:sp>
      <p:sp>
        <p:nvSpPr>
          <p:cNvPr id="4099" name="Rettangolo 2"/>
          <p:cNvSpPr>
            <a:spLocks noChangeArrowheads="1"/>
          </p:cNvSpPr>
          <p:nvPr/>
        </p:nvSpPr>
        <p:spPr bwMode="auto">
          <a:xfrm>
            <a:off x="1981200" y="870875"/>
            <a:ext cx="2286000" cy="189203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it-IT" sz="2400" dirty="0" smtClean="0"/>
          </a:p>
          <a:p>
            <a:pPr algn="ctr"/>
            <a:r>
              <a:rPr lang="it-IT" sz="2400" dirty="0" smtClean="0"/>
              <a:t>Perché i giuristi erano rimasti indietro</a:t>
            </a:r>
            <a:endParaRPr lang="it-IT" sz="2400" dirty="0"/>
          </a:p>
        </p:txBody>
      </p:sp>
      <p:cxnSp>
        <p:nvCxnSpPr>
          <p:cNvPr id="3" name="Connettore 2 2"/>
          <p:cNvCxnSpPr/>
          <p:nvPr/>
        </p:nvCxnSpPr>
        <p:spPr>
          <a:xfrm flipH="1">
            <a:off x="7569463" y="1281611"/>
            <a:ext cx="1668427" cy="2428966"/>
          </a:xfrm>
          <a:prstGeom prst="straightConnector1">
            <a:avLst/>
          </a:prstGeom>
          <a:ln>
            <a:tailEnd type="triangle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533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>
            <a:normAutofit/>
          </a:bodyPr>
          <a:lstStyle/>
          <a:p>
            <a:r>
              <a:rPr lang="it-IT" sz="4800" b="1" u="sng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e di diritto animale, </a:t>
            </a:r>
            <a:r>
              <a:rPr lang="it-IT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particolare</a:t>
            </a:r>
            <a:endParaRPr lang="it-IT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solidFill>
            <a:srgbClr val="FFC000"/>
          </a:solidFill>
        </p:spPr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r>
              <a:rPr lang="it-IT" dirty="0" smtClean="0"/>
              <a:t>		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it-IT" sz="3800" dirty="0" smtClean="0"/>
              <a:t>un intero volume sul</a:t>
            </a:r>
            <a:r>
              <a:rPr lang="it-IT" sz="3800" dirty="0" smtClean="0">
                <a:hlinkClick r:id="rId2"/>
              </a:rPr>
              <a:t>la </a:t>
            </a:r>
            <a:r>
              <a:rPr lang="it-IT" sz="3800" dirty="0">
                <a:hlinkClick r:id="rId2"/>
              </a:rPr>
              <a:t>questione </a:t>
            </a:r>
            <a:r>
              <a:rPr lang="it-IT" sz="3800" dirty="0" smtClean="0">
                <a:hlinkClick r:id="rId2"/>
              </a:rPr>
              <a:t>animale</a:t>
            </a:r>
            <a:r>
              <a:rPr lang="it-IT" sz="3800" dirty="0" smtClean="0"/>
              <a:t> </a:t>
            </a:r>
            <a:r>
              <a:rPr lang="it-IT" sz="3800" dirty="0"/>
              <a:t>n</a:t>
            </a:r>
            <a:r>
              <a:rPr lang="it-IT" sz="3800" dirty="0" smtClean="0"/>
              <a:t>el </a:t>
            </a:r>
            <a:r>
              <a:rPr lang="it-IT" sz="3800" b="1" dirty="0"/>
              <a:t>Trattato di </a:t>
            </a:r>
            <a:r>
              <a:rPr lang="it-IT" sz="3800" b="1" dirty="0" err="1" smtClean="0"/>
              <a:t>biodiritto</a:t>
            </a:r>
            <a:r>
              <a:rPr lang="it-IT" sz="3800" dirty="0" smtClean="0"/>
              <a:t>, 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it-IT" sz="3800" dirty="0" smtClean="0"/>
              <a:t>che </a:t>
            </a:r>
            <a:r>
              <a:rPr lang="it-IT" sz="3800" dirty="0"/>
              <a:t>nasce dall’esigenza di dare all’opera un orizzonte più </a:t>
            </a:r>
            <a:r>
              <a:rPr lang="it-IT" sz="3800" dirty="0" smtClean="0"/>
              <a:t>vasto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it-IT" sz="3800" dirty="0" smtClean="0"/>
              <a:t> </a:t>
            </a:r>
            <a:r>
              <a:rPr lang="it-IT" sz="3800" dirty="0"/>
              <a:t>di quello meramente antropocentrico, </a:t>
            </a:r>
            <a:endParaRPr lang="it-IT" sz="3800" dirty="0" smtClean="0"/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it-IT" sz="3800" dirty="0" smtClean="0"/>
              <a:t>in </a:t>
            </a:r>
            <a:r>
              <a:rPr lang="it-IT" sz="3800" dirty="0"/>
              <a:t>virtù anche di una accentuazione </a:t>
            </a:r>
            <a:r>
              <a:rPr lang="it-IT" sz="3800" dirty="0" smtClean="0"/>
              <a:t>dell’integrazione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it-IT" sz="3800" dirty="0" smtClean="0"/>
              <a:t> </a:t>
            </a:r>
            <a:r>
              <a:rPr lang="it-IT" sz="3800" dirty="0"/>
              <a:t>tra scienza, filosofia, etica e </a:t>
            </a:r>
            <a:r>
              <a:rPr lang="it-IT" sz="3800" dirty="0" smtClean="0"/>
              <a:t>diritto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it-IT" sz="3800" b="1" dirty="0" smtClean="0"/>
              <a:t>(</a:t>
            </a:r>
            <a:r>
              <a:rPr lang="it-IT" sz="3800" b="1" cap="small" dirty="0" smtClean="0"/>
              <a:t>S. Rodotà, P. Zatti</a:t>
            </a:r>
            <a:r>
              <a:rPr lang="it-IT" sz="3800" b="1" dirty="0" smtClean="0"/>
              <a:t>, </a:t>
            </a:r>
            <a:r>
              <a:rPr lang="it-IT" sz="3800" b="1" i="1" dirty="0" smtClean="0"/>
              <a:t>Trattato di </a:t>
            </a:r>
            <a:r>
              <a:rPr lang="it-IT" sz="3800" b="1" i="1" dirty="0" err="1" smtClean="0"/>
              <a:t>biodiritto</a:t>
            </a:r>
            <a:r>
              <a:rPr lang="it-IT" sz="3800" b="1" dirty="0" smtClean="0"/>
              <a:t>, </a:t>
            </a:r>
            <a:r>
              <a:rPr lang="it-IT" sz="3800" b="1" dirty="0" err="1" smtClean="0"/>
              <a:t>Giuffrè</a:t>
            </a:r>
            <a:r>
              <a:rPr lang="it-IT" sz="3800" b="1" dirty="0" smtClean="0"/>
              <a:t>, 2012) </a:t>
            </a:r>
            <a:endParaRPr lang="it-IT" sz="3800" i="1" dirty="0" smtClean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it-IT" sz="3800" i="1" dirty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it-IT" sz="3800" i="1" dirty="0" smtClean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it-IT" sz="3800" i="1" dirty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4000" i="1" u="sng" dirty="0" smtClean="0">
                <a:solidFill>
                  <a:schemeClr val="accent1">
                    <a:lumMod val="75000"/>
                  </a:schemeClr>
                </a:solidFill>
              </a:rPr>
              <a:t>Il diritto animale</a:t>
            </a:r>
            <a:r>
              <a:rPr lang="it-IT" sz="4000" i="1" dirty="0" smtClean="0"/>
              <a:t>, «un </a:t>
            </a:r>
            <a:r>
              <a:rPr lang="it-IT" sz="4000" i="1" dirty="0"/>
              <a:t>argomento spinoso, amato e osteggiato ad un tempo, </a:t>
            </a:r>
            <a:endParaRPr lang="it-IT" sz="4000" i="1" dirty="0" smtClean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4000" i="1" dirty="0" smtClean="0"/>
              <a:t>che </a:t>
            </a:r>
            <a:r>
              <a:rPr lang="it-IT" sz="4000" i="1" dirty="0"/>
              <a:t>se da un lato registra oggi un diffuso attivismo, </a:t>
            </a:r>
            <a:endParaRPr lang="it-IT" sz="4000" i="1" dirty="0" smtClean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4000" i="1" dirty="0" smtClean="0"/>
              <a:t>dall'altro </a:t>
            </a:r>
            <a:r>
              <a:rPr lang="it-IT" sz="4000" i="1" dirty="0"/>
              <a:t>lato necessita ancora di una struttura teorica etico-giuridica salda e credibile, </a:t>
            </a:r>
            <a:endParaRPr lang="it-IT" sz="4000" i="1" dirty="0" smtClean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4000" i="1" dirty="0" smtClean="0"/>
              <a:t>capace </a:t>
            </a:r>
            <a:r>
              <a:rPr lang="it-IT" sz="4000" i="1" dirty="0"/>
              <a:t>di vincere numerose resistenze per legittimare un cambiamento </a:t>
            </a:r>
            <a:endParaRPr lang="it-IT" sz="4000" i="1" dirty="0" smtClean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4000" i="1" dirty="0" smtClean="0"/>
              <a:t>tanto </a:t>
            </a:r>
            <a:r>
              <a:rPr lang="it-IT" sz="4000" i="1" dirty="0"/>
              <a:t>desiderato quanto </a:t>
            </a:r>
            <a:r>
              <a:rPr lang="it-IT" sz="4000" i="1" dirty="0" smtClean="0"/>
              <a:t>opportuno»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it-IT" sz="3800" i="1" dirty="0" smtClean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4000" b="1" dirty="0" smtClean="0"/>
              <a:t>(</a:t>
            </a:r>
            <a:r>
              <a:rPr lang="it-IT" sz="4000" b="1" cap="small" dirty="0" smtClean="0"/>
              <a:t>L</a:t>
            </a:r>
            <a:r>
              <a:rPr lang="it-IT" sz="4000" b="1" cap="small" dirty="0"/>
              <a:t>. Lombardi </a:t>
            </a:r>
            <a:r>
              <a:rPr lang="it-IT" sz="4000" b="1" cap="small" dirty="0" err="1" smtClean="0"/>
              <a:t>Vallauri</a:t>
            </a:r>
            <a:r>
              <a:rPr lang="it-IT" sz="4000" b="1" dirty="0" smtClean="0"/>
              <a:t>, </a:t>
            </a:r>
            <a:r>
              <a:rPr lang="it-IT" sz="4000" b="1" i="1" dirty="0" smtClean="0"/>
              <a:t>Scritti Animali. Per l’istituzione di corsi universitari di Diritto animale</a:t>
            </a:r>
            <a:r>
              <a:rPr lang="it-IT" sz="4000" b="1" dirty="0" smtClean="0"/>
              <a:t>, Gesualdo Edizioni, 2018)</a:t>
            </a:r>
            <a:endParaRPr lang="it-IT" sz="4000" i="1" dirty="0" smtClean="0"/>
          </a:p>
          <a:p>
            <a:pPr marL="0" indent="0">
              <a:buNone/>
            </a:pPr>
            <a:endParaRPr lang="it-IT" sz="3200" dirty="0"/>
          </a:p>
        </p:txBody>
      </p:sp>
    </p:spTree>
    <p:extLst>
      <p:ext uri="{BB962C8B-B14F-4D97-AF65-F5344CB8AC3E}">
        <p14:creationId xmlns:p14="http://schemas.microsoft.com/office/powerpoint/2010/main" val="389801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arrotondato 1"/>
          <p:cNvSpPr/>
          <p:nvPr/>
        </p:nvSpPr>
        <p:spPr>
          <a:xfrm>
            <a:off x="880533" y="753533"/>
            <a:ext cx="10236200" cy="5105400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 smtClean="0"/>
          </a:p>
          <a:p>
            <a:pPr algn="ctr"/>
            <a:endParaRPr lang="it-IT" dirty="0" smtClean="0"/>
          </a:p>
          <a:p>
            <a:pPr algn="ctr"/>
            <a:endParaRPr lang="it-IT" dirty="0" smtClean="0">
              <a:solidFill>
                <a:schemeClr val="tx1"/>
              </a:solidFill>
            </a:endParaRPr>
          </a:p>
          <a:p>
            <a:pPr algn="ctr"/>
            <a:endParaRPr lang="it-IT" dirty="0">
              <a:solidFill>
                <a:schemeClr val="tx1"/>
              </a:solidFill>
            </a:endParaRPr>
          </a:p>
          <a:p>
            <a:pPr algn="ctr"/>
            <a:r>
              <a:rPr lang="it-IT" sz="2400" b="1" dirty="0" smtClean="0">
                <a:solidFill>
                  <a:schemeClr val="tx1"/>
                </a:solidFill>
              </a:rPr>
              <a:t>dall'animalismo </a:t>
            </a:r>
            <a:r>
              <a:rPr lang="it-IT" sz="2400" b="1" dirty="0">
                <a:solidFill>
                  <a:schemeClr val="tx1"/>
                </a:solidFill>
              </a:rPr>
              <a:t>dei militanti all'animalismo </a:t>
            </a:r>
            <a:r>
              <a:rPr lang="it-IT" sz="2400" b="1" dirty="0" smtClean="0">
                <a:solidFill>
                  <a:schemeClr val="tx1"/>
                </a:solidFill>
              </a:rPr>
              <a:t>«in </a:t>
            </a:r>
            <a:r>
              <a:rPr lang="it-IT" sz="2400" b="1" dirty="0">
                <a:solidFill>
                  <a:schemeClr val="tx1"/>
                </a:solidFill>
              </a:rPr>
              <a:t>giacca e </a:t>
            </a:r>
            <a:r>
              <a:rPr lang="it-IT" sz="2400" b="1" dirty="0" smtClean="0">
                <a:solidFill>
                  <a:schemeClr val="tx1"/>
                </a:solidFill>
              </a:rPr>
              <a:t>cravatta»: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it-IT" dirty="0" smtClean="0">
                <a:solidFill>
                  <a:schemeClr val="tx1"/>
                </a:solidFill>
              </a:rPr>
              <a:t>legislatori</a:t>
            </a:r>
            <a:r>
              <a:rPr lang="it-IT" dirty="0">
                <a:solidFill>
                  <a:schemeClr val="tx1"/>
                </a:solidFill>
              </a:rPr>
              <a:t>, avvocati e costituzionalisti dibattono sui diritti degli animali non </a:t>
            </a:r>
            <a:r>
              <a:rPr lang="it-IT" dirty="0" smtClean="0">
                <a:solidFill>
                  <a:schemeClr val="tx1"/>
                </a:solidFill>
              </a:rPr>
              <a:t>umani</a:t>
            </a:r>
          </a:p>
          <a:p>
            <a:pPr algn="ctr"/>
            <a:endParaRPr lang="it-IT" dirty="0">
              <a:solidFill>
                <a:schemeClr val="tx1"/>
              </a:solidFill>
            </a:endParaRPr>
          </a:p>
          <a:p>
            <a:pPr algn="ctr"/>
            <a:r>
              <a:rPr lang="it-IT" dirty="0" smtClean="0">
                <a:solidFill>
                  <a:schemeClr val="tx1"/>
                </a:solidFill>
              </a:rPr>
              <a:t>‘negli ultimi vent’anni i diritti degli animali stanno </a:t>
            </a:r>
            <a:r>
              <a:rPr lang="it-IT" dirty="0">
                <a:solidFill>
                  <a:schemeClr val="tx1"/>
                </a:solidFill>
              </a:rPr>
              <a:t>incassando cambiamenti molto </a:t>
            </a:r>
            <a:r>
              <a:rPr lang="it-IT" dirty="0" smtClean="0">
                <a:solidFill>
                  <a:schemeClr val="tx1"/>
                </a:solidFill>
              </a:rPr>
              <a:t>significativi’, </a:t>
            </a:r>
          </a:p>
          <a:p>
            <a:pPr algn="ctr"/>
            <a:r>
              <a:rPr lang="it-IT" dirty="0" smtClean="0">
                <a:solidFill>
                  <a:schemeClr val="tx1"/>
                </a:solidFill>
              </a:rPr>
              <a:t>precisa L. Lombardi </a:t>
            </a:r>
            <a:r>
              <a:rPr lang="it-IT" dirty="0" err="1" smtClean="0">
                <a:solidFill>
                  <a:schemeClr val="tx1"/>
                </a:solidFill>
              </a:rPr>
              <a:t>Vallauri</a:t>
            </a:r>
            <a:r>
              <a:rPr lang="it-IT" dirty="0" smtClean="0">
                <a:solidFill>
                  <a:schemeClr val="tx1"/>
                </a:solidFill>
              </a:rPr>
              <a:t> all’atto della presentazione del volume sulla questione animale in Parlamento, assieme a S. </a:t>
            </a:r>
            <a:r>
              <a:rPr lang="it-IT" dirty="0">
                <a:solidFill>
                  <a:schemeClr val="tx1"/>
                </a:solidFill>
              </a:rPr>
              <a:t>R</a:t>
            </a:r>
            <a:r>
              <a:rPr lang="it-IT" dirty="0" smtClean="0">
                <a:solidFill>
                  <a:schemeClr val="tx1"/>
                </a:solidFill>
              </a:rPr>
              <a:t>odotà, nel 2013. </a:t>
            </a:r>
          </a:p>
          <a:p>
            <a:pPr algn="ctr"/>
            <a:endParaRPr lang="it-IT" dirty="0" smtClean="0">
              <a:solidFill>
                <a:schemeClr val="tx1"/>
              </a:solidFill>
            </a:endParaRPr>
          </a:p>
          <a:p>
            <a:pPr algn="ctr"/>
            <a:r>
              <a:rPr lang="it-IT" dirty="0" smtClean="0">
                <a:solidFill>
                  <a:schemeClr val="tx1"/>
                </a:solidFill>
              </a:rPr>
              <a:t>Tra </a:t>
            </a:r>
            <a:r>
              <a:rPr lang="it-IT" dirty="0">
                <a:solidFill>
                  <a:schemeClr val="tx1"/>
                </a:solidFill>
              </a:rPr>
              <a:t>questi cambiamenti viene annoverato il Trattato </a:t>
            </a:r>
            <a:r>
              <a:rPr lang="it-IT" dirty="0" smtClean="0">
                <a:solidFill>
                  <a:schemeClr val="tx1"/>
                </a:solidFill>
              </a:rPr>
              <a:t>sul Funzionamento dell’Unione europea, </a:t>
            </a:r>
            <a:r>
              <a:rPr lang="it-IT" dirty="0">
                <a:solidFill>
                  <a:schemeClr val="tx1"/>
                </a:solidFill>
              </a:rPr>
              <a:t>che riconosce all'art. 13 come “senzienti” gli animali, mentre dal 2004 nel codice penale italiano </a:t>
            </a:r>
            <a:r>
              <a:rPr lang="it-IT" dirty="0" smtClean="0">
                <a:solidFill>
                  <a:schemeClr val="tx1"/>
                </a:solidFill>
              </a:rPr>
              <a:t>(art. 544-</a:t>
            </a:r>
            <a:r>
              <a:rPr lang="it-IT" i="1" dirty="0" smtClean="0">
                <a:solidFill>
                  <a:schemeClr val="tx1"/>
                </a:solidFill>
              </a:rPr>
              <a:t>bis</a:t>
            </a:r>
            <a:r>
              <a:rPr lang="it-IT" dirty="0" smtClean="0">
                <a:solidFill>
                  <a:schemeClr val="tx1"/>
                </a:solidFill>
              </a:rPr>
              <a:t>) vengono </a:t>
            </a:r>
            <a:r>
              <a:rPr lang="it-IT" dirty="0">
                <a:solidFill>
                  <a:schemeClr val="tx1"/>
                </a:solidFill>
              </a:rPr>
              <a:t>considerati un delitto – e non più un </a:t>
            </a:r>
            <a:r>
              <a:rPr lang="it-IT" dirty="0" smtClean="0">
                <a:solidFill>
                  <a:schemeClr val="tx1"/>
                </a:solidFill>
              </a:rPr>
              <a:t>illecito </a:t>
            </a:r>
            <a:r>
              <a:rPr lang="it-IT" dirty="0">
                <a:solidFill>
                  <a:schemeClr val="tx1"/>
                </a:solidFill>
              </a:rPr>
              <a:t>amministrativo – il maltrattamento e l'uccisione di un animale </a:t>
            </a:r>
            <a:endParaRPr lang="it-IT" dirty="0" smtClean="0">
              <a:solidFill>
                <a:schemeClr val="tx1"/>
              </a:solidFill>
            </a:endParaRPr>
          </a:p>
          <a:p>
            <a:pPr algn="ctr"/>
            <a:r>
              <a:rPr lang="it-IT" dirty="0" smtClean="0">
                <a:solidFill>
                  <a:schemeClr val="tx1"/>
                </a:solidFill>
              </a:rPr>
              <a:t>con </a:t>
            </a:r>
            <a:r>
              <a:rPr lang="it-IT" dirty="0">
                <a:solidFill>
                  <a:schemeClr val="tx1"/>
                </a:solidFill>
              </a:rPr>
              <a:t>crudeltà e senza alcuna </a:t>
            </a:r>
            <a:r>
              <a:rPr lang="it-IT" dirty="0" smtClean="0">
                <a:solidFill>
                  <a:schemeClr val="tx1"/>
                </a:solidFill>
              </a:rPr>
              <a:t>necessità. </a:t>
            </a:r>
          </a:p>
          <a:p>
            <a:pPr algn="ctr"/>
            <a:endParaRPr lang="it-IT" dirty="0">
              <a:solidFill>
                <a:schemeClr val="tx1"/>
              </a:solidFill>
            </a:endParaRPr>
          </a:p>
          <a:p>
            <a:pPr algn="ctr"/>
            <a:r>
              <a:rPr lang="it-IT" b="1" dirty="0" smtClean="0">
                <a:solidFill>
                  <a:schemeClr val="tx1"/>
                </a:solidFill>
              </a:rPr>
              <a:t>Ciò non significa che si debba arrivare necessariamente a inserire in Costituzione veri e propri diritti soggettivi </a:t>
            </a:r>
            <a:r>
              <a:rPr lang="it-IT" dirty="0" smtClean="0">
                <a:solidFill>
                  <a:schemeClr val="tx1"/>
                </a:solidFill>
              </a:rPr>
              <a:t>degli animali (che passerebbero da </a:t>
            </a:r>
            <a:r>
              <a:rPr lang="it-IT" i="1" dirty="0" smtClean="0">
                <a:solidFill>
                  <a:schemeClr val="tx1"/>
                </a:solidFill>
              </a:rPr>
              <a:t>res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it-IT" dirty="0" smtClean="0">
                <a:solidFill>
                  <a:schemeClr val="tx1"/>
                </a:solidFill>
              </a:rPr>
              <a:t>a </a:t>
            </a:r>
            <a:r>
              <a:rPr lang="it-IT" i="1" dirty="0" smtClean="0">
                <a:solidFill>
                  <a:schemeClr val="tx1"/>
                </a:solidFill>
              </a:rPr>
              <a:t>soggetti</a:t>
            </a:r>
            <a:r>
              <a:rPr lang="it-IT" dirty="0" smtClean="0">
                <a:solidFill>
                  <a:schemeClr val="tx1"/>
                </a:solidFill>
              </a:rPr>
              <a:t>), </a:t>
            </a:r>
            <a:r>
              <a:rPr lang="it-IT" b="1" dirty="0" smtClean="0">
                <a:solidFill>
                  <a:schemeClr val="tx1"/>
                </a:solidFill>
              </a:rPr>
              <a:t>quanto piuttosto </a:t>
            </a:r>
          </a:p>
          <a:p>
            <a:pPr algn="ctr"/>
            <a:r>
              <a:rPr lang="it-IT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dare rango costituzionale alla dignità o al benessere animale</a:t>
            </a:r>
            <a:endParaRPr lang="it-IT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it-IT" dirty="0" smtClean="0">
              <a:solidFill>
                <a:schemeClr val="tx1"/>
              </a:solidFill>
            </a:endParaRPr>
          </a:p>
          <a:p>
            <a:pPr algn="ctr"/>
            <a:endParaRPr lang="it-IT" dirty="0"/>
          </a:p>
          <a:p>
            <a:pPr algn="ctr"/>
            <a:endParaRPr lang="it-IT" dirty="0" smtClean="0"/>
          </a:p>
          <a:p>
            <a:pPr algn="ctr"/>
            <a:endParaRPr lang="it-IT" dirty="0"/>
          </a:p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6982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875DA7BB77AAE42AE8EF61E3118DAB6" ma:contentTypeVersion="12" ma:contentTypeDescription="Create a new document." ma:contentTypeScope="" ma:versionID="0f14ded004ee1fe072d5af42033d9b33">
  <xsd:schema xmlns:xsd="http://www.w3.org/2001/XMLSchema" xmlns:xs="http://www.w3.org/2001/XMLSchema" xmlns:p="http://schemas.microsoft.com/office/2006/metadata/properties" xmlns:ns2="96a7a1c4-bdc1-4ddb-8176-30a417261684" xmlns:ns3="e2752add-db63-433b-ac2b-ff3a93b27cb4" targetNamespace="http://schemas.microsoft.com/office/2006/metadata/properties" ma:root="true" ma:fieldsID="cc1604a6a2e61979a05844f8016b872f" ns2:_="" ns3:_="">
    <xsd:import namespace="96a7a1c4-bdc1-4ddb-8176-30a417261684"/>
    <xsd:import namespace="e2752add-db63-433b-ac2b-ff3a93b27cb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a7a1c4-bdc1-4ddb-8176-30a4172616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752add-db63-433b-ac2b-ff3a93b27cb4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D0B7125-8B49-4E9C-8AA3-8878B1EA2EE2}"/>
</file>

<file path=customXml/itemProps2.xml><?xml version="1.0" encoding="utf-8"?>
<ds:datastoreItem xmlns:ds="http://schemas.openxmlformats.org/officeDocument/2006/customXml" ds:itemID="{8C8B2AF2-2952-437E-90E2-E5CD8B185808}"/>
</file>

<file path=customXml/itemProps3.xml><?xml version="1.0" encoding="utf-8"?>
<ds:datastoreItem xmlns:ds="http://schemas.openxmlformats.org/officeDocument/2006/customXml" ds:itemID="{F8CD67C8-F3A6-490F-B3FC-8DB9F35E071E}"/>
</file>

<file path=docProps/app.xml><?xml version="1.0" encoding="utf-8"?>
<Properties xmlns="http://schemas.openxmlformats.org/officeDocument/2006/extended-properties" xmlns:vt="http://schemas.openxmlformats.org/officeDocument/2006/docPropsVTypes">
  <TotalTime>7693</TotalTime>
  <Words>1230</Words>
  <Application>Microsoft Office PowerPoint</Application>
  <PresentationFormat>Widescreen</PresentationFormat>
  <Paragraphs>194</Paragraphs>
  <Slides>14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Tema di Office</vt:lpstr>
      <vt:lpstr>      PROTEZIONE DEGLI ANIMALI UTILIZZATI A FINI SCIENTIFICI  Attività seminariale ottobre-dicembre 2020  3 dicembre 2020 ‘Riflessioni tra scienza, diritto ed etica,  verso una bioetica globale’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… e di diritto animale, in particolare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Come ha ragionato il T.A.R. del Lazio nel caso di specie</vt:lpstr>
      <vt:lpstr>ALTRE INDICAZIONI BIBLIOGRAFICHE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Diritto costituzionale I - 9 c.f.  corso B - A.A. 2019-2020</dc:title>
  <dc:creator>Dipartimento di Giurisprudenza</dc:creator>
  <cp:lastModifiedBy>Dipartimento di Giurisprudenza</cp:lastModifiedBy>
  <cp:revision>113</cp:revision>
  <cp:lastPrinted>2020-12-02T15:47:36Z</cp:lastPrinted>
  <dcterms:created xsi:type="dcterms:W3CDTF">2019-10-18T14:25:03Z</dcterms:created>
  <dcterms:modified xsi:type="dcterms:W3CDTF">2020-12-03T07:22:29Z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0x010100C875DA7BB77AAE42AE8EF61E3118DAB6</vt:lpwstr>
  </property>
</Properties>
</file>